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7" r:id="rId3"/>
  </p:sldMasterIdLst>
  <p:notesMasterIdLst>
    <p:notesMasterId r:id="rId69"/>
  </p:notesMasterIdLst>
  <p:sldIdLst>
    <p:sldId id="257" r:id="rId4"/>
    <p:sldId id="1453" r:id="rId5"/>
    <p:sldId id="293" r:id="rId6"/>
    <p:sldId id="1419" r:id="rId7"/>
    <p:sldId id="1539" r:id="rId8"/>
    <p:sldId id="331" r:id="rId9"/>
    <p:sldId id="1540" r:id="rId10"/>
    <p:sldId id="1541" r:id="rId11"/>
    <p:sldId id="1542" r:id="rId12"/>
    <p:sldId id="1543" r:id="rId13"/>
    <p:sldId id="1544" r:id="rId14"/>
    <p:sldId id="1545" r:id="rId15"/>
    <p:sldId id="1546" r:id="rId16"/>
    <p:sldId id="1547" r:id="rId17"/>
    <p:sldId id="1548" r:id="rId18"/>
    <p:sldId id="1549" r:id="rId19"/>
    <p:sldId id="365" r:id="rId20"/>
    <p:sldId id="1550" r:id="rId21"/>
    <p:sldId id="366" r:id="rId22"/>
    <p:sldId id="1551" r:id="rId23"/>
    <p:sldId id="367" r:id="rId24"/>
    <p:sldId id="368" r:id="rId25"/>
    <p:sldId id="926" r:id="rId26"/>
    <p:sldId id="1552" r:id="rId27"/>
    <p:sldId id="269" r:id="rId28"/>
    <p:sldId id="1553" r:id="rId29"/>
    <p:sldId id="364" r:id="rId30"/>
    <p:sldId id="1554" r:id="rId31"/>
    <p:sldId id="1555" r:id="rId32"/>
    <p:sldId id="1556" r:id="rId33"/>
    <p:sldId id="1557" r:id="rId34"/>
    <p:sldId id="1558" r:id="rId35"/>
    <p:sldId id="1559" r:id="rId36"/>
    <p:sldId id="295" r:id="rId37"/>
    <p:sldId id="1560" r:id="rId38"/>
    <p:sldId id="1561" r:id="rId39"/>
    <p:sldId id="1562" r:id="rId40"/>
    <p:sldId id="1579" r:id="rId41"/>
    <p:sldId id="274" r:id="rId42"/>
    <p:sldId id="1563" r:id="rId43"/>
    <p:sldId id="1564" r:id="rId44"/>
    <p:sldId id="1565" r:id="rId45"/>
    <p:sldId id="363" r:id="rId46"/>
    <p:sldId id="1566" r:id="rId47"/>
    <p:sldId id="1567" r:id="rId48"/>
    <p:sldId id="1568" r:id="rId49"/>
    <p:sldId id="1569" r:id="rId50"/>
    <p:sldId id="1570" r:id="rId51"/>
    <p:sldId id="1571" r:id="rId52"/>
    <p:sldId id="1572" r:id="rId53"/>
    <p:sldId id="1573" r:id="rId54"/>
    <p:sldId id="1477" r:id="rId55"/>
    <p:sldId id="1574" r:id="rId56"/>
    <p:sldId id="1575" r:id="rId57"/>
    <p:sldId id="307" r:id="rId58"/>
    <p:sldId id="1498" r:id="rId59"/>
    <p:sldId id="1536" r:id="rId60"/>
    <p:sldId id="956" r:id="rId61"/>
    <p:sldId id="961" r:id="rId62"/>
    <p:sldId id="962" r:id="rId63"/>
    <p:sldId id="963" r:id="rId64"/>
    <p:sldId id="1537" r:id="rId65"/>
    <p:sldId id="1576" r:id="rId66"/>
    <p:sldId id="1577" r:id="rId67"/>
    <p:sldId id="1578"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4C5053"/>
    <a:srgbClr val="22E6B7"/>
    <a:srgbClr val="00BF96"/>
    <a:srgbClr val="C1F7E9"/>
    <a:srgbClr val="E8FCF7"/>
    <a:srgbClr val="83F1D7"/>
    <a:srgbClr val="052D23"/>
    <a:srgbClr val="095340"/>
    <a:srgbClr val="1A7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80914" autoAdjust="0"/>
  </p:normalViewPr>
  <p:slideViewPr>
    <p:cSldViewPr snapToGrid="0">
      <p:cViewPr varScale="1">
        <p:scale>
          <a:sx n="68" d="100"/>
          <a:sy n="68" d="100"/>
        </p:scale>
        <p:origin x="1704" y="19"/>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780334316617499"/>
          <c:y val="0.141334884193934"/>
          <c:w val="0.77435619469026296"/>
          <c:h val="0.54412563877660003"/>
        </c:manualLayout>
      </c:layout>
      <c:barChart>
        <c:barDir val="col"/>
        <c:grouping val="clustered"/>
        <c:varyColors val="0"/>
        <c:ser>
          <c:idx val="0"/>
          <c:order val="0"/>
          <c:tx>
            <c:strRef>
              <c:f>Sheet1!$B$1</c:f>
              <c:strCache>
                <c:ptCount val="1"/>
                <c:pt idx="0">
                  <c:v>Men</c:v>
                </c:pt>
              </c:strCache>
            </c:strRef>
          </c:tx>
          <c:spPr>
            <a:solidFill>
              <a:srgbClr val="095340"/>
            </a:solidFill>
            <a:ln>
              <a:solidFill>
                <a:srgbClr val="095340"/>
              </a:solidFill>
            </a:ln>
          </c:spPr>
          <c:invertIfNegative val="0"/>
          <c:cat>
            <c:strRef>
              <c:f>Sheet1!$A$2:$A$6</c:f>
              <c:strCache>
                <c:ptCount val="5"/>
                <c:pt idx="0">
                  <c:v>&gt;55</c:v>
                </c:pt>
                <c:pt idx="1">
                  <c:v>55-64</c:v>
                </c:pt>
                <c:pt idx="2">
                  <c:v>65-74</c:v>
                </c:pt>
                <c:pt idx="3">
                  <c:v>75-84</c:v>
                </c:pt>
                <c:pt idx="4">
                  <c:v>≥85</c:v>
                </c:pt>
              </c:strCache>
            </c:strRef>
          </c:cat>
          <c:val>
            <c:numRef>
              <c:f>Sheet1!$B$2:$B$6</c:f>
              <c:numCache>
                <c:formatCode>General</c:formatCode>
                <c:ptCount val="5"/>
                <c:pt idx="0">
                  <c:v>0.60000000000000497</c:v>
                </c:pt>
                <c:pt idx="1">
                  <c:v>4.5999999999999996</c:v>
                </c:pt>
                <c:pt idx="2">
                  <c:v>12.9</c:v>
                </c:pt>
                <c:pt idx="3">
                  <c:v>26.3</c:v>
                </c:pt>
                <c:pt idx="4">
                  <c:v>40.1</c:v>
                </c:pt>
              </c:numCache>
            </c:numRef>
          </c:val>
          <c:extLst>
            <c:ext xmlns:c16="http://schemas.microsoft.com/office/drawing/2014/chart" uri="{C3380CC4-5D6E-409C-BE32-E72D297353CC}">
              <c16:uniqueId val="{00000000-3C26-4686-86B4-AC4A31E817B4}"/>
            </c:ext>
          </c:extLst>
        </c:ser>
        <c:ser>
          <c:idx val="1"/>
          <c:order val="1"/>
          <c:tx>
            <c:strRef>
              <c:f>Sheet1!$C$1</c:f>
              <c:strCache>
                <c:ptCount val="1"/>
                <c:pt idx="0">
                  <c:v>Women</c:v>
                </c:pt>
              </c:strCache>
            </c:strRef>
          </c:tx>
          <c:spPr>
            <a:solidFill>
              <a:srgbClr val="9FF3DD"/>
            </a:solidFill>
            <a:ln>
              <a:noFill/>
            </a:ln>
          </c:spPr>
          <c:invertIfNegative val="0"/>
          <c:cat>
            <c:strRef>
              <c:f>Sheet1!$A$2:$A$6</c:f>
              <c:strCache>
                <c:ptCount val="5"/>
                <c:pt idx="0">
                  <c:v>&gt;55</c:v>
                </c:pt>
                <c:pt idx="1">
                  <c:v>55-64</c:v>
                </c:pt>
                <c:pt idx="2">
                  <c:v>65-74</c:v>
                </c:pt>
                <c:pt idx="3">
                  <c:v>75-84</c:v>
                </c:pt>
                <c:pt idx="4">
                  <c:v>≥85</c:v>
                </c:pt>
              </c:strCache>
            </c:strRef>
          </c:cat>
          <c:val>
            <c:numRef>
              <c:f>Sheet1!$C$2:$C$6</c:f>
              <c:numCache>
                <c:formatCode>General</c:formatCode>
                <c:ptCount val="5"/>
                <c:pt idx="0">
                  <c:v>0.2</c:v>
                </c:pt>
                <c:pt idx="1">
                  <c:v>2.4</c:v>
                </c:pt>
                <c:pt idx="2">
                  <c:v>7.3</c:v>
                </c:pt>
                <c:pt idx="3">
                  <c:v>17.7</c:v>
                </c:pt>
                <c:pt idx="4">
                  <c:v>28.7</c:v>
                </c:pt>
              </c:numCache>
            </c:numRef>
          </c:val>
          <c:extLst>
            <c:ext xmlns:c16="http://schemas.microsoft.com/office/drawing/2014/chart" uri="{C3380CC4-5D6E-409C-BE32-E72D297353CC}">
              <c16:uniqueId val="{00000001-3C26-4686-86B4-AC4A31E817B4}"/>
            </c:ext>
          </c:extLst>
        </c:ser>
        <c:dLbls>
          <c:showLegendKey val="0"/>
          <c:showVal val="0"/>
          <c:showCatName val="0"/>
          <c:showSerName val="0"/>
          <c:showPercent val="0"/>
          <c:showBubbleSize val="0"/>
        </c:dLbls>
        <c:gapWidth val="150"/>
        <c:axId val="2139937608"/>
        <c:axId val="2147015256"/>
      </c:barChart>
      <c:catAx>
        <c:axId val="2139937608"/>
        <c:scaling>
          <c:orientation val="minMax"/>
        </c:scaling>
        <c:delete val="0"/>
        <c:axPos val="b"/>
        <c:title>
          <c:tx>
            <c:rich>
              <a:bodyPr/>
              <a:lstStyle/>
              <a:p>
                <a:pPr>
                  <a:defRPr sz="1400">
                    <a:solidFill>
                      <a:srgbClr val="404040"/>
                    </a:solidFill>
                    <a:latin typeface="Arial Narrow" panose="020B0606020202030204" pitchFamily="34" charset="0"/>
                    <a:cs typeface="Calibri"/>
                  </a:defRPr>
                </a:pPr>
                <a:r>
                  <a:rPr lang="en-CA" sz="1400" dirty="0">
                    <a:solidFill>
                      <a:srgbClr val="404040"/>
                    </a:solidFill>
                    <a:latin typeface="Arial Narrow" panose="020B0606020202030204" pitchFamily="34" charset="0"/>
                    <a:cs typeface="Calibri"/>
                  </a:rPr>
                  <a:t>Age Group (years)</a:t>
                </a:r>
              </a:p>
            </c:rich>
          </c:tx>
          <c:layout>
            <c:manualLayout>
              <c:xMode val="edge"/>
              <c:yMode val="edge"/>
              <c:x val="0.38871558505408099"/>
              <c:y val="0.80515159732992103"/>
            </c:manualLayout>
          </c:layout>
          <c:overlay val="0"/>
        </c:title>
        <c:numFmt formatCode="General" sourceLinked="0"/>
        <c:majorTickMark val="none"/>
        <c:minorTickMark val="none"/>
        <c:tickLblPos val="nextTo"/>
        <c:spPr>
          <a:ln w="12700">
            <a:solidFill>
              <a:srgbClr val="000000"/>
            </a:solidFill>
          </a:ln>
        </c:spPr>
        <c:txPr>
          <a:bodyPr/>
          <a:lstStyle/>
          <a:p>
            <a:pPr>
              <a:defRPr sz="1200">
                <a:solidFill>
                  <a:srgbClr val="404040"/>
                </a:solidFill>
                <a:latin typeface="Arial Narrow" panose="020B0606020202030204" pitchFamily="34" charset="0"/>
                <a:cs typeface="Calibri"/>
              </a:defRPr>
            </a:pPr>
            <a:endParaRPr lang="en-US"/>
          </a:p>
        </c:txPr>
        <c:crossAx val="2147015256"/>
        <c:crosses val="autoZero"/>
        <c:auto val="1"/>
        <c:lblAlgn val="ctr"/>
        <c:lblOffset val="100"/>
        <c:noMultiLvlLbl val="0"/>
      </c:catAx>
      <c:valAx>
        <c:axId val="2147015256"/>
        <c:scaling>
          <c:orientation val="minMax"/>
        </c:scaling>
        <c:delete val="0"/>
        <c:axPos val="l"/>
        <c:title>
          <c:tx>
            <c:rich>
              <a:bodyPr/>
              <a:lstStyle/>
              <a:p>
                <a:pPr>
                  <a:defRPr sz="1200">
                    <a:solidFill>
                      <a:srgbClr val="404040"/>
                    </a:solidFill>
                    <a:latin typeface="Arial Narrow" panose="020B0606020202030204" pitchFamily="34" charset="0"/>
                    <a:cs typeface="Calibri"/>
                  </a:defRPr>
                </a:pPr>
                <a:r>
                  <a:rPr lang="en-CA" sz="1200" dirty="0">
                    <a:solidFill>
                      <a:srgbClr val="404040"/>
                    </a:solidFill>
                    <a:latin typeface="Arial Narrow" panose="020B0606020202030204" pitchFamily="34" charset="0"/>
                    <a:cs typeface="Calibri"/>
                  </a:rPr>
                  <a:t>Incidence Rate per 1 000 </a:t>
                </a:r>
                <a:br>
                  <a:rPr lang="en-CA" sz="1200" dirty="0">
                    <a:solidFill>
                      <a:srgbClr val="404040"/>
                    </a:solidFill>
                    <a:latin typeface="Arial Narrow" panose="020B0606020202030204" pitchFamily="34" charset="0"/>
                    <a:cs typeface="Calibri"/>
                  </a:rPr>
                </a:br>
                <a:r>
                  <a:rPr lang="en-CA" sz="1200" dirty="0">
                    <a:solidFill>
                      <a:srgbClr val="404040"/>
                    </a:solidFill>
                    <a:latin typeface="Arial Narrow" panose="020B0606020202030204" pitchFamily="34" charset="0"/>
                    <a:cs typeface="Calibri"/>
                  </a:rPr>
                  <a:t>Patient-years</a:t>
                </a:r>
              </a:p>
            </c:rich>
          </c:tx>
          <c:overlay val="0"/>
        </c:title>
        <c:numFmt formatCode="General" sourceLinked="1"/>
        <c:majorTickMark val="out"/>
        <c:minorTickMark val="none"/>
        <c:tickLblPos val="nextTo"/>
        <c:spPr>
          <a:ln w="12700">
            <a:solidFill>
              <a:srgbClr val="000000"/>
            </a:solidFill>
          </a:ln>
        </c:spPr>
        <c:txPr>
          <a:bodyPr/>
          <a:lstStyle/>
          <a:p>
            <a:pPr>
              <a:defRPr sz="1100">
                <a:solidFill>
                  <a:schemeClr val="tx1"/>
                </a:solidFill>
                <a:latin typeface="Arial Narrow" panose="020B0606020202030204" pitchFamily="34" charset="0"/>
                <a:cs typeface="Calibri"/>
              </a:defRPr>
            </a:pPr>
            <a:endParaRPr lang="en-US"/>
          </a:p>
        </c:txPr>
        <c:crossAx val="2139937608"/>
        <c:crosses val="autoZero"/>
        <c:crossBetween val="between"/>
      </c:valAx>
    </c:plotArea>
    <c:legend>
      <c:legendPos val="r"/>
      <c:layout>
        <c:manualLayout>
          <c:xMode val="edge"/>
          <c:yMode val="edge"/>
          <c:x val="0.25022689282202598"/>
          <c:y val="0.13473127950236999"/>
          <c:w val="0.26275245821042298"/>
          <c:h val="0.16732345189365999"/>
        </c:manualLayout>
      </c:layout>
      <c:overlay val="0"/>
      <c:txPr>
        <a:bodyPr/>
        <a:lstStyle/>
        <a:p>
          <a:pPr>
            <a:defRPr sz="1200">
              <a:solidFill>
                <a:srgbClr val="404040"/>
              </a:solidFill>
              <a:latin typeface="Arial Narrow" panose="020B0606020202030204" pitchFamily="34" charset="0"/>
              <a:cs typeface="Calibri"/>
            </a:defRPr>
          </a:pPr>
          <a:endParaRPr lang="en-US"/>
        </a:p>
      </c:txPr>
    </c:legend>
    <c:plotVisOnly val="1"/>
    <c:dispBlanksAs val="gap"/>
    <c:showDLblsOverMax val="0"/>
  </c:chart>
  <c:txPr>
    <a:bodyPr/>
    <a:lstStyle/>
    <a:p>
      <a:pPr>
        <a:defRPr sz="1600">
          <a:latin typeface="Century Gothic"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00BF9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50-59 yrs</c:v>
                </c:pt>
                <c:pt idx="1">
                  <c:v>60-69 yrs</c:v>
                </c:pt>
                <c:pt idx="2">
                  <c:v>70-79 yrs</c:v>
                </c:pt>
                <c:pt idx="3">
                  <c:v>80-89 yrs</c:v>
                </c:pt>
              </c:strCache>
            </c:strRef>
          </c:cat>
          <c:val>
            <c:numRef>
              <c:f>Sheet1!$B$2:$B$5</c:f>
              <c:numCache>
                <c:formatCode>0.0%</c:formatCode>
                <c:ptCount val="4"/>
                <c:pt idx="0">
                  <c:v>1.4999999999999999E-2</c:v>
                </c:pt>
                <c:pt idx="1">
                  <c:v>2.8000000000000001E-2</c:v>
                </c:pt>
                <c:pt idx="2">
                  <c:v>9.9000000000000005E-2</c:v>
                </c:pt>
                <c:pt idx="3">
                  <c:v>0.23499999999999999</c:v>
                </c:pt>
              </c:numCache>
            </c:numRef>
          </c:val>
          <c:extLst>
            <c:ext xmlns:c16="http://schemas.microsoft.com/office/drawing/2014/chart" uri="{C3380CC4-5D6E-409C-BE32-E72D297353CC}">
              <c16:uniqueId val="{00000000-6266-407D-8736-EAFFCB733762}"/>
            </c:ext>
          </c:extLst>
        </c:ser>
        <c:dLbls>
          <c:showLegendKey val="0"/>
          <c:showVal val="0"/>
          <c:showCatName val="0"/>
          <c:showSerName val="0"/>
          <c:showPercent val="0"/>
          <c:showBubbleSize val="0"/>
        </c:dLbls>
        <c:gapWidth val="43"/>
        <c:overlap val="-27"/>
        <c:axId val="1082633328"/>
        <c:axId val="1082630704"/>
      </c:barChart>
      <c:catAx>
        <c:axId val="1082633328"/>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0704"/>
        <c:crosses val="autoZero"/>
        <c:auto val="1"/>
        <c:lblAlgn val="ctr"/>
        <c:lblOffset val="100"/>
        <c:noMultiLvlLbl val="0"/>
      </c:catAx>
      <c:valAx>
        <c:axId val="1082630704"/>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3328"/>
        <c:crosses val="autoZero"/>
        <c:crossBetween val="between"/>
        <c:majorUnit val="0.2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2.35229543695968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095340"/>
            </a:solidFill>
          </c:spPr>
          <c:invertIfNegative val="0"/>
          <c:dPt>
            <c:idx val="0"/>
            <c:invertIfNegative val="0"/>
            <c:bubble3D val="0"/>
            <c:spPr>
              <a:solidFill>
                <a:srgbClr val="095340"/>
              </a:solidFill>
            </c:spPr>
            <c:extLst>
              <c:ext xmlns:c16="http://schemas.microsoft.com/office/drawing/2014/chart" uri="{C3380CC4-5D6E-409C-BE32-E72D297353CC}">
                <c16:uniqueId val="{00000001-7EF4-46BB-A928-C1E34AA50DDA}"/>
              </c:ext>
            </c:extLst>
          </c:dPt>
          <c:dPt>
            <c:idx val="1"/>
            <c:invertIfNegative val="0"/>
            <c:bubble3D val="0"/>
            <c:extLst>
              <c:ext xmlns:c16="http://schemas.microsoft.com/office/drawing/2014/chart" uri="{C3380CC4-5D6E-409C-BE32-E72D297353CC}">
                <c16:uniqueId val="{00000002-7EF4-46BB-A928-C1E34AA50DDA}"/>
              </c:ext>
            </c:extLst>
          </c:dPt>
          <c:dPt>
            <c:idx val="2"/>
            <c:invertIfNegative val="0"/>
            <c:bubble3D val="0"/>
            <c:extLst>
              <c:ext xmlns:c16="http://schemas.microsoft.com/office/drawing/2014/chart" uri="{C3380CC4-5D6E-409C-BE32-E72D297353CC}">
                <c16:uniqueId val="{00000003-7EF4-46BB-A928-C1E34AA50DDA}"/>
              </c:ext>
            </c:extLst>
          </c:dPt>
          <c:dPt>
            <c:idx val="3"/>
            <c:invertIfNegative val="0"/>
            <c:bubble3D val="0"/>
            <c:spPr>
              <a:solidFill>
                <a:srgbClr val="FF5757"/>
              </a:solidFill>
            </c:spPr>
            <c:extLst>
              <c:ext xmlns:c16="http://schemas.microsoft.com/office/drawing/2014/chart" uri="{C3380CC4-5D6E-409C-BE32-E72D297353CC}">
                <c16:uniqueId val="{00000005-7EF4-46BB-A928-C1E34AA50DDA}"/>
              </c:ext>
            </c:extLst>
          </c:dPt>
          <c:dPt>
            <c:idx val="5"/>
            <c:invertIfNegative val="0"/>
            <c:bubble3D val="0"/>
            <c:extLst>
              <c:ext xmlns:c16="http://schemas.microsoft.com/office/drawing/2014/chart" uri="{C3380CC4-5D6E-409C-BE32-E72D297353CC}">
                <c16:uniqueId val="{00000006-7EF4-46BB-A928-C1E34AA50DDA}"/>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7EF4-46BB-A928-C1E34AA50DDA}"/>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7EF4-46BB-A928-C1E34AA50DDA}"/>
              </c:ext>
            </c:extLst>
          </c:dPt>
          <c:dPt>
            <c:idx val="1"/>
            <c:invertIfNegative val="0"/>
            <c:bubble3D val="0"/>
            <c:extLst>
              <c:ext xmlns:c16="http://schemas.microsoft.com/office/drawing/2014/chart" uri="{C3380CC4-5D6E-409C-BE32-E72D297353CC}">
                <c16:uniqueId val="{00000009-7EF4-46BB-A928-C1E34AA50DDA}"/>
              </c:ext>
            </c:extLst>
          </c:dPt>
          <c:dPt>
            <c:idx val="2"/>
            <c:invertIfNegative val="0"/>
            <c:bubble3D val="0"/>
            <c:extLst>
              <c:ext xmlns:c16="http://schemas.microsoft.com/office/drawing/2014/chart" uri="{C3380CC4-5D6E-409C-BE32-E72D297353CC}">
                <c16:uniqueId val="{0000000A-7EF4-46BB-A928-C1E34AA50DDA}"/>
              </c:ext>
            </c:extLst>
          </c:dPt>
          <c:dPt>
            <c:idx val="3"/>
            <c:invertIfNegative val="0"/>
            <c:bubble3D val="0"/>
            <c:extLst>
              <c:ext xmlns:c16="http://schemas.microsoft.com/office/drawing/2014/chart" uri="{C3380CC4-5D6E-409C-BE32-E72D297353CC}">
                <c16:uniqueId val="{0000000B-7EF4-46BB-A928-C1E34AA50DDA}"/>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7EF4-46BB-A928-C1E34AA50DDA}"/>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19325C"/>
            </a:solidFill>
            <a:ln>
              <a:noFill/>
            </a:ln>
            <a:effectLst/>
          </c:spPr>
          <c:invertIfNegative val="0"/>
          <c:dPt>
            <c:idx val="0"/>
            <c:invertIfNegative val="0"/>
            <c:bubble3D val="0"/>
            <c:spPr>
              <a:solidFill>
                <a:srgbClr val="FF5757"/>
              </a:solidFill>
              <a:ln>
                <a:noFill/>
              </a:ln>
              <a:effectLst/>
            </c:spPr>
            <c:extLst>
              <c:ext xmlns:c16="http://schemas.microsoft.com/office/drawing/2014/chart" uri="{C3380CC4-5D6E-409C-BE32-E72D297353CC}">
                <c16:uniqueId val="{00000001-6C8D-49D8-9B9B-61C326BA8D3D}"/>
              </c:ext>
            </c:extLst>
          </c:dPt>
          <c:dPt>
            <c:idx val="1"/>
            <c:invertIfNegative val="0"/>
            <c:bubble3D val="0"/>
            <c:spPr>
              <a:solidFill>
                <a:srgbClr val="C00000"/>
              </a:solidFill>
              <a:ln>
                <a:noFill/>
              </a:ln>
              <a:effectLst/>
            </c:spPr>
            <c:extLst>
              <c:ext xmlns:c16="http://schemas.microsoft.com/office/drawing/2014/chart" uri="{C3380CC4-5D6E-409C-BE32-E72D297353CC}">
                <c16:uniqueId val="{00000003-6C8D-49D8-9B9B-61C326BA8D3D}"/>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Disabling</c:v>
                </c:pt>
                <c:pt idx="1">
                  <c:v>Fatal</c:v>
                </c:pt>
              </c:strCache>
            </c:strRef>
          </c:cat>
          <c:val>
            <c:numRef>
              <c:f>Sheet1!$B$2:$B$3</c:f>
              <c:numCache>
                <c:formatCode>0%</c:formatCode>
                <c:ptCount val="2"/>
                <c:pt idx="0">
                  <c:v>0.6</c:v>
                </c:pt>
                <c:pt idx="1">
                  <c:v>0.2</c:v>
                </c:pt>
              </c:numCache>
            </c:numRef>
          </c:val>
          <c:extLst>
            <c:ext xmlns:c16="http://schemas.microsoft.com/office/drawing/2014/chart" uri="{C3380CC4-5D6E-409C-BE32-E72D297353CC}">
              <c16:uniqueId val="{00000004-6C8D-49D8-9B9B-61C326BA8D3D}"/>
            </c:ext>
          </c:extLst>
        </c:ser>
        <c:dLbls>
          <c:showLegendKey val="0"/>
          <c:showVal val="0"/>
          <c:showCatName val="0"/>
          <c:showSerName val="0"/>
          <c:showPercent val="0"/>
          <c:showBubbleSize val="0"/>
        </c:dLbls>
        <c:gapWidth val="43"/>
        <c:overlap val="-27"/>
        <c:axId val="1082633328"/>
        <c:axId val="1082630704"/>
      </c:barChart>
      <c:catAx>
        <c:axId val="1082633328"/>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0704"/>
        <c:crosses val="autoZero"/>
        <c:auto val="1"/>
        <c:lblAlgn val="ctr"/>
        <c:lblOffset val="100"/>
        <c:noMultiLvlLbl val="0"/>
      </c:catAx>
      <c:valAx>
        <c:axId val="1082630704"/>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3328"/>
        <c:crosses val="autoZero"/>
        <c:crossBetween val="between"/>
        <c:majorUnit val="0.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9606444488124"/>
          <c:y val="2.8429273624251999E-2"/>
          <c:w val="0.85768825766087398"/>
          <c:h val="0.73322999223398899"/>
        </c:manualLayout>
      </c:layout>
      <c:barChart>
        <c:barDir val="col"/>
        <c:grouping val="clustered"/>
        <c:varyColors val="0"/>
        <c:ser>
          <c:idx val="1"/>
          <c:order val="0"/>
          <c:tx>
            <c:strRef>
              <c:f>Sheet1!$B$1</c:f>
              <c:strCache>
                <c:ptCount val="1"/>
                <c:pt idx="0">
                  <c:v>Column1</c:v>
                </c:pt>
              </c:strCache>
            </c:strRef>
          </c:tx>
          <c:spPr>
            <a:solidFill>
              <a:srgbClr val="13A985"/>
            </a:solidFill>
          </c:spPr>
          <c:invertIfNegative val="0"/>
          <c:dLbls>
            <c:numFmt formatCode="#,##0.00" sourceLinked="0"/>
            <c:spPr>
              <a:noFill/>
              <a:ln>
                <a:noFill/>
              </a:ln>
              <a:effectLst/>
            </c:spPr>
            <c:txPr>
              <a:bodyPr/>
              <a:lstStyle/>
              <a:p>
                <a:pPr>
                  <a:defRPr sz="1200" b="1" i="0">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NONE</c:v>
                </c:pt>
                <c:pt idx="1">
                  <c:v>ASA</c:v>
                </c:pt>
                <c:pt idx="2">
                  <c:v>EDO30</c:v>
                </c:pt>
                <c:pt idx="3">
                  <c:v>WARF</c:v>
                </c:pt>
                <c:pt idx="4">
                  <c:v>D110</c:v>
                </c:pt>
                <c:pt idx="5">
                  <c:v>RIVA</c:v>
                </c:pt>
                <c:pt idx="6">
                  <c:v>EDO60</c:v>
                </c:pt>
                <c:pt idx="7">
                  <c:v>APIXA</c:v>
                </c:pt>
                <c:pt idx="8">
                  <c:v>D150</c:v>
                </c:pt>
              </c:strCache>
            </c:strRef>
          </c:cat>
          <c:val>
            <c:numRef>
              <c:f>Sheet1!$B$2:$B$10</c:f>
              <c:numCache>
                <c:formatCode>0.00</c:formatCode>
                <c:ptCount val="9"/>
                <c:pt idx="0">
                  <c:v>22.62</c:v>
                </c:pt>
                <c:pt idx="1">
                  <c:v>18.04</c:v>
                </c:pt>
                <c:pt idx="2">
                  <c:v>9.75</c:v>
                </c:pt>
                <c:pt idx="3">
                  <c:v>8.68</c:v>
                </c:pt>
                <c:pt idx="4">
                  <c:v>7.94</c:v>
                </c:pt>
                <c:pt idx="5">
                  <c:v>7.6499999999999977</c:v>
                </c:pt>
                <c:pt idx="6">
                  <c:v>7.6099999999999977</c:v>
                </c:pt>
                <c:pt idx="7">
                  <c:v>6.9</c:v>
                </c:pt>
                <c:pt idx="8">
                  <c:v>5.81</c:v>
                </c:pt>
              </c:numCache>
            </c:numRef>
          </c:val>
          <c:extLst>
            <c:ext xmlns:c16="http://schemas.microsoft.com/office/drawing/2014/chart" uri="{C3380CC4-5D6E-409C-BE32-E72D297353CC}">
              <c16:uniqueId val="{00000000-F540-4B8D-A4A8-40EBC5889CB3}"/>
            </c:ext>
          </c:extLst>
        </c:ser>
        <c:dLbls>
          <c:showLegendKey val="0"/>
          <c:showVal val="0"/>
          <c:showCatName val="0"/>
          <c:showSerName val="0"/>
          <c:showPercent val="0"/>
          <c:showBubbleSize val="0"/>
        </c:dLbls>
        <c:gapWidth val="125"/>
        <c:axId val="-2094601352"/>
        <c:axId val="-2094604024"/>
      </c:barChart>
      <c:catAx>
        <c:axId val="-2094601352"/>
        <c:scaling>
          <c:orientation val="minMax"/>
        </c:scaling>
        <c:delete val="0"/>
        <c:axPos val="b"/>
        <c:numFmt formatCode="General" sourceLinked="0"/>
        <c:majorTickMark val="out"/>
        <c:minorTickMark val="none"/>
        <c:tickLblPos val="nextTo"/>
        <c:spPr>
          <a:ln w="28575">
            <a:solidFill>
              <a:sysClr val="windowText" lastClr="000000"/>
            </a:solidFill>
          </a:ln>
        </c:spPr>
        <c:txPr>
          <a:bodyPr/>
          <a:lstStyle/>
          <a:p>
            <a:pPr>
              <a:defRPr sz="1200" b="1" i="0" baseline="0">
                <a:solidFill>
                  <a:schemeClr val="tx1"/>
                </a:solidFill>
                <a:latin typeface="Arial Narrow" panose="020B0606020202030204" pitchFamily="34" charset="0"/>
              </a:defRPr>
            </a:pPr>
            <a:endParaRPr lang="en-US"/>
          </a:p>
        </c:txPr>
        <c:crossAx val="-2094604024"/>
        <c:crosses val="autoZero"/>
        <c:auto val="1"/>
        <c:lblAlgn val="ctr"/>
        <c:lblOffset val="100"/>
        <c:noMultiLvlLbl val="0"/>
      </c:catAx>
      <c:valAx>
        <c:axId val="-2094604024"/>
        <c:scaling>
          <c:orientation val="minMax"/>
          <c:max val="25"/>
        </c:scaling>
        <c:delete val="0"/>
        <c:axPos val="l"/>
        <c:numFmt formatCode="#,##0.0" sourceLinked="0"/>
        <c:majorTickMark val="out"/>
        <c:minorTickMark val="none"/>
        <c:tickLblPos val="nextTo"/>
        <c:spPr>
          <a:ln w="28575">
            <a:solidFill>
              <a:sysClr val="windowText" lastClr="000000"/>
            </a:solidFill>
          </a:ln>
        </c:spPr>
        <c:txPr>
          <a:bodyPr/>
          <a:lstStyle/>
          <a:p>
            <a:pPr>
              <a:defRPr sz="1400" b="1" i="0" baseline="0">
                <a:solidFill>
                  <a:schemeClr val="tx1"/>
                </a:solidFill>
                <a:latin typeface="Arial Narrow" panose="020B0606020202030204" pitchFamily="34" charset="0"/>
              </a:defRPr>
            </a:pPr>
            <a:endParaRPr lang="en-US"/>
          </a:p>
        </c:txPr>
        <c:crossAx val="-2094601352"/>
        <c:crosses val="autoZero"/>
        <c:crossBetween val="between"/>
        <c:majorUnit val="5"/>
      </c:valAx>
    </c:plotArea>
    <c:plotVisOnly val="1"/>
    <c:dispBlanksAs val="gap"/>
    <c:showDLblsOverMax val="0"/>
  </c:chart>
  <c:txPr>
    <a:bodyPr/>
    <a:lstStyle/>
    <a:p>
      <a:pPr>
        <a:defRPr sz="1000" baseline="0">
          <a:solidFill>
            <a:schemeClr val="bg1"/>
          </a:solidFill>
        </a:defRPr>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0634174200447"/>
          <c:y val="3.08663592698394E-2"/>
          <c:w val="0.84591656945659599"/>
          <c:h val="0.77018128517620799"/>
        </c:manualLayout>
      </c:layout>
      <c:barChart>
        <c:barDir val="bar"/>
        <c:grouping val="stacked"/>
        <c:varyColors val="0"/>
        <c:ser>
          <c:idx val="0"/>
          <c:order val="0"/>
          <c:tx>
            <c:strRef>
              <c:f>Sheet1!$B$1</c:f>
              <c:strCache>
                <c:ptCount val="1"/>
                <c:pt idx="0">
                  <c:v>Death</c:v>
                </c:pt>
              </c:strCache>
            </c:strRef>
          </c:tx>
          <c:spPr>
            <a:solidFill>
              <a:srgbClr val="095340"/>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Sheet1!$B$2:$B$7</c:f>
              <c:numCache>
                <c:formatCode>General</c:formatCode>
                <c:ptCount val="6"/>
                <c:pt idx="0">
                  <c:v>42</c:v>
                </c:pt>
                <c:pt idx="1">
                  <c:v>28</c:v>
                </c:pt>
                <c:pt idx="2">
                  <c:v>28</c:v>
                </c:pt>
                <c:pt idx="3">
                  <c:v>23</c:v>
                </c:pt>
                <c:pt idx="4">
                  <c:v>21</c:v>
                </c:pt>
                <c:pt idx="5">
                  <c:v>12</c:v>
                </c:pt>
              </c:numCache>
            </c:numRef>
          </c:val>
          <c:extLst>
            <c:ext xmlns:c16="http://schemas.microsoft.com/office/drawing/2014/chart" uri="{C3380CC4-5D6E-409C-BE32-E72D297353CC}">
              <c16:uniqueId val="{00000000-B800-4749-8331-421A0EE3459C}"/>
            </c:ext>
          </c:extLst>
        </c:ser>
        <c:ser>
          <c:idx val="1"/>
          <c:order val="1"/>
          <c:tx>
            <c:strRef>
              <c:f>Sheet1!$C$1</c:f>
              <c:strCache>
                <c:ptCount val="1"/>
                <c:pt idx="0">
                  <c:v>MI</c:v>
                </c:pt>
              </c:strCache>
            </c:strRef>
          </c:tx>
          <c:spPr>
            <a:solidFill>
              <a:srgbClr val="13A985"/>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Sheet1!$C$2:$C$7</c:f>
              <c:numCache>
                <c:formatCode>General</c:formatCode>
                <c:ptCount val="6"/>
                <c:pt idx="0">
                  <c:v>21</c:v>
                </c:pt>
                <c:pt idx="1">
                  <c:v>28</c:v>
                </c:pt>
                <c:pt idx="2">
                  <c:v>27</c:v>
                </c:pt>
                <c:pt idx="3">
                  <c:v>29</c:v>
                </c:pt>
                <c:pt idx="4">
                  <c:v>31</c:v>
                </c:pt>
                <c:pt idx="5">
                  <c:v>30</c:v>
                </c:pt>
              </c:numCache>
            </c:numRef>
          </c:val>
          <c:extLst>
            <c:ext xmlns:c16="http://schemas.microsoft.com/office/drawing/2014/chart" uri="{C3380CC4-5D6E-409C-BE32-E72D297353CC}">
              <c16:uniqueId val="{00000001-B800-4749-8331-421A0EE3459C}"/>
            </c:ext>
          </c:extLst>
        </c:ser>
        <c:ser>
          <c:idx val="2"/>
          <c:order val="2"/>
          <c:tx>
            <c:strRef>
              <c:f>Sheet1!$D$1</c:f>
              <c:strCache>
                <c:ptCount val="1"/>
                <c:pt idx="0">
                  <c:v>Stroke</c:v>
                </c:pt>
              </c:strCache>
            </c:strRef>
          </c:tx>
          <c:spPr>
            <a:solidFill>
              <a:srgbClr val="22E6B7"/>
            </a:solidFill>
          </c:spPr>
          <c:invertIfNegative val="0"/>
          <c:dLbls>
            <c:spPr>
              <a:noFill/>
              <a:ln>
                <a:noFill/>
              </a:ln>
              <a:effectLst/>
            </c:spPr>
            <c:txPr>
              <a:bodyPr/>
              <a:lstStyle/>
              <a:p>
                <a:pPr>
                  <a:defRPr sz="1200">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Sheet1!$D$2:$D$7</c:f>
              <c:numCache>
                <c:formatCode>General</c:formatCode>
                <c:ptCount val="6"/>
                <c:pt idx="0">
                  <c:v>17</c:v>
                </c:pt>
                <c:pt idx="1">
                  <c:v>24</c:v>
                </c:pt>
                <c:pt idx="2">
                  <c:v>24</c:v>
                </c:pt>
                <c:pt idx="3">
                  <c:v>29</c:v>
                </c:pt>
                <c:pt idx="4">
                  <c:v>30</c:v>
                </c:pt>
                <c:pt idx="5">
                  <c:v>38</c:v>
                </c:pt>
              </c:numCache>
            </c:numRef>
          </c:val>
          <c:extLst>
            <c:ext xmlns:c16="http://schemas.microsoft.com/office/drawing/2014/chart" uri="{C3380CC4-5D6E-409C-BE32-E72D297353CC}">
              <c16:uniqueId val="{00000002-B800-4749-8331-421A0EE3459C}"/>
            </c:ext>
          </c:extLst>
        </c:ser>
        <c:ser>
          <c:idx val="3"/>
          <c:order val="3"/>
          <c:tx>
            <c:strRef>
              <c:f>Sheet1!$E$1</c:f>
              <c:strCache>
                <c:ptCount val="1"/>
                <c:pt idx="0">
                  <c:v>Revasc</c:v>
                </c:pt>
              </c:strCache>
            </c:strRef>
          </c:tx>
          <c:spPr>
            <a:solidFill>
              <a:srgbClr val="C1F7E9"/>
            </a:solidFill>
          </c:spPr>
          <c:invertIfNegative val="0"/>
          <c:dLbls>
            <c:spPr>
              <a:noFill/>
              <a:ln>
                <a:noFill/>
              </a:ln>
              <a:effectLst/>
            </c:spPr>
            <c:txPr>
              <a:bodyPr/>
              <a:lstStyle/>
              <a:p>
                <a:pPr>
                  <a:defRPr sz="1200">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Sheet1!$E$2:$E$7</c:f>
              <c:numCache>
                <c:formatCode>General</c:formatCode>
                <c:ptCount val="6"/>
                <c:pt idx="0">
                  <c:v>14</c:v>
                </c:pt>
                <c:pt idx="1">
                  <c:v>12</c:v>
                </c:pt>
                <c:pt idx="2">
                  <c:v>13</c:v>
                </c:pt>
                <c:pt idx="3">
                  <c:v>12</c:v>
                </c:pt>
                <c:pt idx="4">
                  <c:v>10</c:v>
                </c:pt>
                <c:pt idx="5">
                  <c:v>12</c:v>
                </c:pt>
              </c:numCache>
            </c:numRef>
          </c:val>
          <c:extLst>
            <c:ext xmlns:c16="http://schemas.microsoft.com/office/drawing/2014/chart" uri="{C3380CC4-5D6E-409C-BE32-E72D297353CC}">
              <c16:uniqueId val="{00000003-B800-4749-8331-421A0EE3459C}"/>
            </c:ext>
          </c:extLst>
        </c:ser>
        <c:ser>
          <c:idx val="4"/>
          <c:order val="4"/>
          <c:tx>
            <c:strRef>
              <c:f>Sheet1!$F$1</c:f>
              <c:strCache>
                <c:ptCount val="1"/>
                <c:pt idx="0">
                  <c:v>Rehosp</c:v>
                </c:pt>
              </c:strCache>
            </c:strRef>
          </c:tx>
          <c:spPr>
            <a:solidFill>
              <a:srgbClr val="E8FCF7"/>
            </a:solidFill>
          </c:spPr>
          <c:invertIfNegative val="0"/>
          <c:dLbls>
            <c:spPr>
              <a:noFill/>
              <a:ln>
                <a:noFill/>
              </a:ln>
              <a:effectLst/>
            </c:spPr>
            <c:txPr>
              <a:bodyPr/>
              <a:lstStyle/>
              <a:p>
                <a:pPr>
                  <a:defRPr sz="1200">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Sheet1!$F$2:$F$7</c:f>
              <c:numCache>
                <c:formatCode>General</c:formatCode>
                <c:ptCount val="6"/>
                <c:pt idx="0">
                  <c:v>6</c:v>
                </c:pt>
                <c:pt idx="1">
                  <c:v>8</c:v>
                </c:pt>
                <c:pt idx="2">
                  <c:v>8</c:v>
                </c:pt>
                <c:pt idx="3">
                  <c:v>7</c:v>
                </c:pt>
                <c:pt idx="4">
                  <c:v>8</c:v>
                </c:pt>
                <c:pt idx="5">
                  <c:v>9</c:v>
                </c:pt>
              </c:numCache>
            </c:numRef>
          </c:val>
          <c:extLst>
            <c:ext xmlns:c16="http://schemas.microsoft.com/office/drawing/2014/chart" uri="{C3380CC4-5D6E-409C-BE32-E72D297353CC}">
              <c16:uniqueId val="{00000004-B800-4749-8331-421A0EE3459C}"/>
            </c:ext>
          </c:extLst>
        </c:ser>
        <c:dLbls>
          <c:showLegendKey val="0"/>
          <c:showVal val="0"/>
          <c:showCatName val="0"/>
          <c:showSerName val="0"/>
          <c:showPercent val="0"/>
          <c:showBubbleSize val="0"/>
        </c:dLbls>
        <c:gapWidth val="150"/>
        <c:overlap val="100"/>
        <c:axId val="2132423992"/>
        <c:axId val="2132776920"/>
      </c:barChart>
      <c:catAx>
        <c:axId val="2132423992"/>
        <c:scaling>
          <c:orientation val="minMax"/>
        </c:scaling>
        <c:delete val="0"/>
        <c:axPos val="l"/>
        <c:numFmt formatCode="General" sourceLinked="0"/>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132776920"/>
        <c:crosses val="autoZero"/>
        <c:auto val="1"/>
        <c:lblAlgn val="ctr"/>
        <c:lblOffset val="100"/>
        <c:noMultiLvlLbl val="0"/>
      </c:catAx>
      <c:valAx>
        <c:axId val="2132776920"/>
        <c:scaling>
          <c:orientation val="minMax"/>
          <c:max val="100"/>
        </c:scaling>
        <c:delete val="0"/>
        <c:axPos val="b"/>
        <c:majorGridlines/>
        <c:numFmt formatCode="General" sourceLinked="1"/>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132423992"/>
        <c:crosses val="autoZero"/>
        <c:crossBetween val="between"/>
      </c:valAx>
    </c:plotArea>
    <c:legend>
      <c:legendPos val="r"/>
      <c:layout>
        <c:manualLayout>
          <c:xMode val="edge"/>
          <c:yMode val="edge"/>
          <c:x val="5.40931515505024E-2"/>
          <c:y val="0.89456188660845104"/>
          <c:w val="0.92893153980752396"/>
          <c:h val="0.100388580286671"/>
        </c:manualLayout>
      </c:layout>
      <c:overlay val="0"/>
      <c:txPr>
        <a:bodyPr/>
        <a:lstStyle/>
        <a:p>
          <a:pPr>
            <a:defRPr>
              <a:latin typeface="Arial Narrow" panose="020B0606020202030204" pitchFamily="34" charset="0"/>
            </a:defRPr>
          </a:pPr>
          <a:endParaRPr lang="en-US"/>
        </a:p>
      </c:txPr>
    </c:legend>
    <c:plotVisOnly val="1"/>
    <c:dispBlanksAs val="gap"/>
    <c:showDLblsOverMax val="0"/>
  </c:chart>
  <c:txPr>
    <a:bodyPr/>
    <a:lstStyle/>
    <a:p>
      <a:pPr>
        <a:defRPr sz="1600">
          <a:latin typeface="Agency FB" panose="020B0503020202020204" pitchFamily="34" charset="0"/>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74803149606298"/>
          <c:y val="0.16478124999999996"/>
          <c:w val="0.684934219160105"/>
          <c:h val="0.69406028543307086"/>
        </c:manualLayout>
      </c:layout>
      <c:barChart>
        <c:barDir val="bar"/>
        <c:grouping val="stacked"/>
        <c:varyColors val="0"/>
        <c:ser>
          <c:idx val="0"/>
          <c:order val="0"/>
          <c:tx>
            <c:strRef>
              <c:f>Sheet1!$B$1</c:f>
              <c:strCache>
                <c:ptCount val="1"/>
                <c:pt idx="0">
                  <c:v>Receiving anticoagulant</c:v>
                </c:pt>
              </c:strCache>
            </c:strRef>
          </c:tx>
          <c:spPr>
            <a:solidFill>
              <a:srgbClr val="22E6B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Nursing Home</c:v>
                </c:pt>
                <c:pt idx="1">
                  <c:v>Hospital geriatric service</c:v>
                </c:pt>
              </c:strCache>
            </c:strRef>
          </c:cat>
          <c:val>
            <c:numRef>
              <c:f>Sheet1!$B$2:$B$3</c:f>
              <c:numCache>
                <c:formatCode>0.0%</c:formatCode>
                <c:ptCount val="2"/>
                <c:pt idx="0">
                  <c:v>0.503</c:v>
                </c:pt>
                <c:pt idx="1">
                  <c:v>0.499</c:v>
                </c:pt>
              </c:numCache>
            </c:numRef>
          </c:val>
          <c:extLst>
            <c:ext xmlns:c16="http://schemas.microsoft.com/office/drawing/2014/chart" uri="{C3380CC4-5D6E-409C-BE32-E72D297353CC}">
              <c16:uniqueId val="{00000000-78D7-4BF1-A932-7D6B3FFCCB32}"/>
            </c:ext>
          </c:extLst>
        </c:ser>
        <c:ser>
          <c:idx val="1"/>
          <c:order val="1"/>
          <c:tx>
            <c:strRef>
              <c:f>Sheet1!$C$1</c:f>
              <c:strCache>
                <c:ptCount val="1"/>
                <c:pt idx="0">
                  <c:v>Not receiving anticoagulant</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Nursing Home</c:v>
                </c:pt>
                <c:pt idx="1">
                  <c:v>Hospital geriatric service</c:v>
                </c:pt>
              </c:strCache>
            </c:strRef>
          </c:cat>
          <c:val>
            <c:numRef>
              <c:f>Sheet1!$C$2:$C$3</c:f>
              <c:numCache>
                <c:formatCode>0.0%</c:formatCode>
                <c:ptCount val="2"/>
                <c:pt idx="0">
                  <c:v>0.497</c:v>
                </c:pt>
                <c:pt idx="1">
                  <c:v>0.501</c:v>
                </c:pt>
              </c:numCache>
            </c:numRef>
          </c:val>
          <c:extLst>
            <c:ext xmlns:c16="http://schemas.microsoft.com/office/drawing/2014/chart" uri="{C3380CC4-5D6E-409C-BE32-E72D297353CC}">
              <c16:uniqueId val="{00000001-78D7-4BF1-A932-7D6B3FFCCB32}"/>
            </c:ext>
          </c:extLst>
        </c:ser>
        <c:dLbls>
          <c:dLblPos val="ctr"/>
          <c:showLegendKey val="0"/>
          <c:showVal val="1"/>
          <c:showCatName val="0"/>
          <c:showSerName val="0"/>
          <c:showPercent val="0"/>
          <c:showBubbleSize val="0"/>
        </c:dLbls>
        <c:gapWidth val="150"/>
        <c:overlap val="100"/>
        <c:axId val="1386341712"/>
        <c:axId val="1386339088"/>
      </c:barChart>
      <c:catAx>
        <c:axId val="1386341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386339088"/>
        <c:crosses val="autoZero"/>
        <c:auto val="1"/>
        <c:lblAlgn val="ctr"/>
        <c:lblOffset val="100"/>
        <c:noMultiLvlLbl val="0"/>
      </c:catAx>
      <c:valAx>
        <c:axId val="1386339088"/>
        <c:scaling>
          <c:orientation val="minMax"/>
          <c:max val="1"/>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386341712"/>
        <c:crosses val="autoZero"/>
        <c:crossBetween val="between"/>
        <c:majorUnit val="0.2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CHADS2 score</c:v>
                </c:pt>
              </c:strCache>
            </c:strRef>
          </c:tx>
          <c:spPr>
            <a:ln w="28575" cap="rnd">
              <a:solidFill>
                <a:srgbClr val="1B1A5A"/>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61</c:v>
                </c:pt>
                <c:pt idx="1">
                  <c:v>67</c:v>
                </c:pt>
                <c:pt idx="2">
                  <c:v>69</c:v>
                </c:pt>
                <c:pt idx="3">
                  <c:v>73</c:v>
                </c:pt>
                <c:pt idx="4">
                  <c:v>72</c:v>
                </c:pt>
                <c:pt idx="5">
                  <c:v>82</c:v>
                </c:pt>
              </c:numCache>
            </c:numRef>
          </c:val>
          <c:smooth val="0"/>
          <c:extLst>
            <c:ext xmlns:c16="http://schemas.microsoft.com/office/drawing/2014/chart" uri="{C3380CC4-5D6E-409C-BE32-E72D297353CC}">
              <c16:uniqueId val="{00000000-21D1-4EFC-9DBC-FC4A1073713E}"/>
            </c:ext>
          </c:extLst>
        </c:ser>
        <c:ser>
          <c:idx val="1"/>
          <c:order val="1"/>
          <c:tx>
            <c:strRef>
              <c:f>Sheet1!$C$1</c:f>
              <c:strCache>
                <c:ptCount val="1"/>
                <c:pt idx="0">
                  <c:v>HAS-BLED score</c:v>
                </c:pt>
              </c:strCache>
            </c:strRef>
          </c:tx>
          <c:spPr>
            <a:ln w="28575" cap="rnd">
              <a:solidFill>
                <a:srgbClr val="356AC1"/>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91</c:v>
                </c:pt>
                <c:pt idx="1">
                  <c:v>88</c:v>
                </c:pt>
                <c:pt idx="2">
                  <c:v>75</c:v>
                </c:pt>
                <c:pt idx="3">
                  <c:v>65</c:v>
                </c:pt>
                <c:pt idx="4">
                  <c:v>57</c:v>
                </c:pt>
                <c:pt idx="5">
                  <c:v>34</c:v>
                </c:pt>
              </c:numCache>
            </c:numRef>
          </c:val>
          <c:smooth val="0"/>
          <c:extLst>
            <c:ext xmlns:c16="http://schemas.microsoft.com/office/drawing/2014/chart" uri="{C3380CC4-5D6E-409C-BE32-E72D297353CC}">
              <c16:uniqueId val="{00000001-21D1-4EFC-9DBC-FC4A1073713E}"/>
            </c:ext>
          </c:extLst>
        </c:ser>
        <c:ser>
          <c:idx val="2"/>
          <c:order val="2"/>
          <c:tx>
            <c:strRef>
              <c:f>Sheet1!$D$1</c:f>
              <c:strCache>
                <c:ptCount val="1"/>
                <c:pt idx="0">
                  <c:v>CFS score</c:v>
                </c:pt>
              </c:strCache>
            </c:strRef>
          </c:tx>
          <c:spPr>
            <a:ln w="28575" cap="rnd">
              <a:solidFill>
                <a:srgbClr val="FF5353"/>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Sheet1!$D$2:$D$9</c:f>
              <c:numCache>
                <c:formatCode>General</c:formatCode>
                <c:ptCount val="8"/>
                <c:pt idx="0">
                  <c:v>100</c:v>
                </c:pt>
                <c:pt idx="1">
                  <c:v>100</c:v>
                </c:pt>
                <c:pt idx="2">
                  <c:v>67</c:v>
                </c:pt>
                <c:pt idx="3">
                  <c:v>76</c:v>
                </c:pt>
                <c:pt idx="4">
                  <c:v>72</c:v>
                </c:pt>
                <c:pt idx="5">
                  <c:v>75</c:v>
                </c:pt>
                <c:pt idx="6">
                  <c:v>60</c:v>
                </c:pt>
                <c:pt idx="7">
                  <c:v>27</c:v>
                </c:pt>
              </c:numCache>
            </c:numRef>
          </c:val>
          <c:smooth val="0"/>
          <c:extLst>
            <c:ext xmlns:c16="http://schemas.microsoft.com/office/drawing/2014/chart" uri="{C3380CC4-5D6E-409C-BE32-E72D297353CC}">
              <c16:uniqueId val="{00000002-21D1-4EFC-9DBC-FC4A1073713E}"/>
            </c:ext>
          </c:extLst>
        </c:ser>
        <c:dLbls>
          <c:showLegendKey val="0"/>
          <c:showVal val="0"/>
          <c:showCatName val="0"/>
          <c:showSerName val="0"/>
          <c:showPercent val="0"/>
          <c:showBubbleSize val="0"/>
        </c:dLbls>
        <c:smooth val="0"/>
        <c:axId val="2083392632"/>
        <c:axId val="2083340904"/>
      </c:lineChart>
      <c:catAx>
        <c:axId val="20833926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r>
                  <a:rPr lang="en-CA" sz="1600" dirty="0">
                    <a:latin typeface="Arial Narrow" panose="020B0606020202030204" pitchFamily="34" charset="0"/>
                  </a:rPr>
                  <a:t>Score</a:t>
                </a:r>
              </a:p>
            </c:rich>
          </c:tx>
          <c:overlay val="0"/>
          <c:spPr>
            <a:noFill/>
            <a:ln>
              <a:noFill/>
            </a:ln>
            <a:effectLst/>
          </c:spPr>
        </c:title>
        <c:numFmt formatCode="General" sourceLinked="1"/>
        <c:majorTickMark val="none"/>
        <c:minorTickMark val="none"/>
        <c:tickLblPos val="nextTo"/>
        <c:spPr>
          <a:noFill/>
          <a:ln w="9525" cap="flat" cmpd="sng" algn="ctr">
            <a:solidFill>
              <a:sysClr val="windowText" lastClr="000000">
                <a:lumMod val="65000"/>
                <a:lumOff val="35000"/>
              </a:sys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083340904"/>
        <c:crosses val="autoZero"/>
        <c:auto val="1"/>
        <c:lblAlgn val="ctr"/>
        <c:lblOffset val="100"/>
        <c:noMultiLvlLbl val="0"/>
      </c:catAx>
      <c:valAx>
        <c:axId val="208334090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r>
                  <a:rPr lang="en-CA" sz="1200" dirty="0">
                    <a:latin typeface="Arial Narrow" panose="020B0606020202030204" pitchFamily="34" charset="0"/>
                  </a:rPr>
                  <a:t>Patients who had anticoagulation treatment (%)  </a:t>
                </a:r>
              </a:p>
            </c:rich>
          </c:tx>
          <c:layout>
            <c:manualLayout>
              <c:xMode val="edge"/>
              <c:yMode val="edge"/>
              <c:x val="0"/>
              <c:y val="2.9460713194489101E-2"/>
            </c:manualLayout>
          </c:layout>
          <c:overlay val="0"/>
          <c:spPr>
            <a:noFill/>
            <a:ln>
              <a:noFill/>
            </a:ln>
            <a:effectLst/>
          </c:spPr>
        </c:title>
        <c:numFmt formatCode="General" sourceLinked="1"/>
        <c:majorTickMark val="out"/>
        <c:minorTickMark val="none"/>
        <c:tickLblPos val="nextTo"/>
        <c:spPr>
          <a:noFill/>
          <a:ln>
            <a:solidFill>
              <a:sysClr val="windowText" lastClr="000000">
                <a:lumMod val="65000"/>
                <a:lumOff val="35000"/>
              </a:sys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083392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0.01225</cdr:x>
      <cdr:y>0.15156</cdr:y>
    </cdr:from>
    <cdr:to>
      <cdr:x>0.04859</cdr:x>
      <cdr:y>0.59495</cdr:y>
    </cdr:to>
    <cdr:sp macro="" textlink="">
      <cdr:nvSpPr>
        <cdr:cNvPr id="2" name="TextBox 12">
          <a:extLst xmlns:a="http://schemas.openxmlformats.org/drawingml/2006/main">
            <a:ext uri="{FF2B5EF4-FFF2-40B4-BE49-F238E27FC236}">
              <a16:creationId xmlns:a16="http://schemas.microsoft.com/office/drawing/2014/main" id="{37C24F91-9F35-0A4D-A05E-21B4C2AEC55F}"/>
            </a:ext>
          </a:extLst>
        </cdr:cNvPr>
        <cdr:cNvSpPr txBox="1"/>
      </cdr:nvSpPr>
      <cdr:spPr>
        <a:xfrm xmlns:a="http://schemas.openxmlformats.org/drawingml/2006/main" rot="16200000">
          <a:off x="-730274" y="1509377"/>
          <a:ext cx="1975797" cy="307777"/>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b="1" dirty="0">
              <a:latin typeface="Arial Narrow" panose="020B0606020202030204" pitchFamily="34" charset="0"/>
              <a:cs typeface="Arial"/>
            </a:rPr>
            <a:t>FIVE YEAR CVA / STE (%)</a:t>
          </a:r>
        </a:p>
      </cdr:txBody>
    </cdr:sp>
  </cdr:relSizeAnchor>
</c:userShapes>
</file>

<file path=ppt/drawings/drawing2.xml><?xml version="1.0" encoding="utf-8"?>
<c:userShapes xmlns:c="http://schemas.openxmlformats.org/drawingml/2006/chart">
  <cdr:relSizeAnchor xmlns:cdr="http://schemas.openxmlformats.org/drawingml/2006/chartDrawing">
    <cdr:from>
      <cdr:x>0.24337</cdr:x>
      <cdr:y>0.29672</cdr:y>
    </cdr:from>
    <cdr:to>
      <cdr:x>0.2595</cdr:x>
      <cdr:y>0.35537</cdr:y>
    </cdr:to>
    <cdr:sp macro="" textlink="">
      <cdr:nvSpPr>
        <cdr:cNvPr id="2" name="TextBox 2">
          <a:extLst xmlns:a="http://schemas.openxmlformats.org/drawingml/2006/main">
            <a:ext uri="{FF2B5EF4-FFF2-40B4-BE49-F238E27FC236}">
              <a16:creationId xmlns:a16="http://schemas.microsoft.com/office/drawing/2014/main" id="{3962B80B-72F8-4CE6-96CC-B7797798EB48}"/>
            </a:ext>
          </a:extLst>
        </cdr:cNvPr>
        <cdr:cNvSpPr txBox="1"/>
      </cdr:nvSpPr>
      <cdr:spPr>
        <a:xfrm xmlns:a="http://schemas.openxmlformats.org/drawingml/2006/main">
          <a:off x="1443944" y="1167866"/>
          <a:ext cx="95693"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1</a:t>
          </a:r>
          <a:endParaRPr lang="en-US" sz="900" dirty="0">
            <a:latin typeface="Arial Narrow" panose="020B0606020202030204" pitchFamily="34" charset="0"/>
          </a:endParaRPr>
        </a:p>
      </cdr:txBody>
    </cdr:sp>
  </cdr:relSizeAnchor>
  <cdr:relSizeAnchor xmlns:cdr="http://schemas.openxmlformats.org/drawingml/2006/chartDrawing">
    <cdr:from>
      <cdr:x>0.24605</cdr:x>
      <cdr:y>0.64478</cdr:y>
    </cdr:from>
    <cdr:to>
      <cdr:x>0.26218</cdr:x>
      <cdr:y>0.70343</cdr:y>
    </cdr:to>
    <cdr:sp macro="" textlink="">
      <cdr:nvSpPr>
        <cdr:cNvPr id="3" name="TextBox 27">
          <a:extLst xmlns:a="http://schemas.openxmlformats.org/drawingml/2006/main">
            <a:ext uri="{FF2B5EF4-FFF2-40B4-BE49-F238E27FC236}">
              <a16:creationId xmlns:a16="http://schemas.microsoft.com/office/drawing/2014/main" id="{2BF25A25-FFA9-4F2B-99DB-0F75890E2FCD}"/>
            </a:ext>
          </a:extLst>
        </cdr:cNvPr>
        <cdr:cNvSpPr txBox="1"/>
      </cdr:nvSpPr>
      <cdr:spPr>
        <a:xfrm xmlns:a="http://schemas.openxmlformats.org/drawingml/2006/main">
          <a:off x="1459846" y="2537814"/>
          <a:ext cx="95693"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2</a:t>
          </a:r>
          <a:endParaRPr lang="en-US" sz="900" dirty="0">
            <a:latin typeface="Arial Narrow" panose="020B060602020203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3/31/2020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umm.uni-heidelberg.de/ag/forta/"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altLang="en-US" sz="1200" b="1" dirty="0">
              <a:latin typeface="+mn-lt"/>
            </a:endParaRPr>
          </a:p>
          <a:p>
            <a:endParaRPr lang="en-CA" dirty="0"/>
          </a:p>
        </p:txBody>
      </p:sp>
    </p:spTree>
    <p:extLst>
      <p:ext uri="{BB962C8B-B14F-4D97-AF65-F5344CB8AC3E}">
        <p14:creationId xmlns:p14="http://schemas.microsoft.com/office/powerpoint/2010/main" val="20102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pPr lvl="0" algn="l" defTabSz="914400">
              <a:defRPr/>
            </a:pPr>
            <a:endParaRPr lang="en-CA" sz="1200" b="1"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Assuming a 5% annual risk of stroke in the absence of preventative treatment for a hypothetical AF population.  That population and its annual 5% risk of stroke are cycled through 5 years to determine the five year risk of stroke on various treatments</a:t>
            </a:r>
          </a:p>
          <a:p>
            <a:endParaRPr lang="de-DE" sz="1200" b="1" dirty="0">
              <a:latin typeface="+mn-lt"/>
            </a:endParaRPr>
          </a:p>
          <a:p>
            <a:r>
              <a:rPr lang="en-CA" sz="1200" b="1" dirty="0">
                <a:latin typeface="+mn-lt"/>
              </a:rPr>
              <a:t>Speaker should emphasize limitation of indirect comparisons as the DOACs were tested against warfarin in different populations in RCTs and not tested against each other prospectively.</a:t>
            </a:r>
          </a:p>
          <a:p>
            <a:endParaRPr lang="en-CA" sz="1200" b="1" u="sng" dirty="0">
              <a:latin typeface="+mn-lt"/>
            </a:endParaRPr>
          </a:p>
          <a:p>
            <a:r>
              <a:rPr lang="en-CA" sz="1200" b="1" u="sng" dirty="0">
                <a:latin typeface="+mn-lt"/>
              </a:rPr>
              <a:t>Key point is the major benefit of warfarin or any DOAC vs. ASA which should no longer be used for this indication</a:t>
            </a:r>
            <a:endParaRPr lang="de-DE" sz="1200" b="1" u="sng" dirty="0">
              <a:latin typeface="+mn-lt"/>
            </a:endParaRPr>
          </a:p>
          <a:p>
            <a:pPr lvl="0" algn="l" defTabSz="914400">
              <a:defRPr/>
            </a:pPr>
            <a:endParaRPr lang="en-CA" sz="1200" b="1" dirty="0">
              <a:solidFill>
                <a:prstClr val="black"/>
              </a:solidFill>
              <a:latin typeface="+mn-lt"/>
              <a:cs typeface="Candara"/>
            </a:endParaRPr>
          </a:p>
          <a:p>
            <a:endParaRPr lang="en-CA" dirty="0"/>
          </a:p>
        </p:txBody>
      </p:sp>
    </p:spTree>
    <p:extLst>
      <p:ext uri="{BB962C8B-B14F-4D97-AF65-F5344CB8AC3E}">
        <p14:creationId xmlns:p14="http://schemas.microsoft.com/office/powerpoint/2010/main" val="144539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stroke or systemic thromboembolism on each DOAC in comparison to adjusted warfarin therapy.  Each of the point estimates is on the” favors DOAC” side of equality and the point estimates for higher dose dabigatran therapy and for apixaban therapy were statistically superior to that of adjusted dose warfarin for this outcome.</a:t>
            </a:r>
            <a:endParaRPr lang="fr-CA" sz="1200" b="0" dirty="0">
              <a:latin typeface="+mn-lt"/>
            </a:endParaRPr>
          </a:p>
          <a:p>
            <a:endParaRPr lang="en-US" b="1" dirty="0"/>
          </a:p>
          <a:p>
            <a:endParaRPr lang="en-US" b="1" dirty="0"/>
          </a:p>
          <a:p>
            <a:endParaRPr lang="en-CA" dirty="0"/>
          </a:p>
        </p:txBody>
      </p:sp>
    </p:spTree>
    <p:extLst>
      <p:ext uri="{BB962C8B-B14F-4D97-AF65-F5344CB8AC3E}">
        <p14:creationId xmlns:p14="http://schemas.microsoft.com/office/powerpoint/2010/main" val="206555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endParaRPr lang="en-CA" altLang="en-US" sz="1200" b="1" dirty="0">
              <a:latin typeface="+mn-lt"/>
            </a:endParaRPr>
          </a:p>
          <a:p>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major bleeding on each DOAC in comparison to adjusted warfarin therapy.  The point estimates are on the ” favors DOAC” side of equality for apixaban and for </a:t>
            </a:r>
            <a:r>
              <a:rPr lang="en-US" sz="1200" b="0" dirty="0" err="1">
                <a:latin typeface="+mn-lt"/>
              </a:rPr>
              <a:t>edoxaban</a:t>
            </a:r>
            <a:r>
              <a:rPr lang="en-US" sz="1200" b="0" dirty="0">
                <a:latin typeface="+mn-lt"/>
              </a:rPr>
              <a:t> (both statistically significant).  For the other agents the point estimates for major bleed in were on the “favors warfarin” side of equality although not were statistically significant.</a:t>
            </a:r>
            <a:endParaRPr lang="fr-CA" sz="1200" b="0" dirty="0">
              <a:latin typeface="+mn-lt"/>
            </a:endParaRPr>
          </a:p>
          <a:p>
            <a:pPr lvl="0" algn="l" defTabSz="914400">
              <a:defRPr/>
            </a:pPr>
            <a:endParaRPr lang="en-CA" sz="1200" b="0" dirty="0">
              <a:solidFill>
                <a:prstClr val="black"/>
              </a:solidFill>
              <a:latin typeface="+mn-lt"/>
              <a:cs typeface="Candara"/>
            </a:endParaRPr>
          </a:p>
          <a:p>
            <a:endParaRPr lang="en-CA" dirty="0"/>
          </a:p>
        </p:txBody>
      </p:sp>
    </p:spTree>
    <p:extLst>
      <p:ext uri="{BB962C8B-B14F-4D97-AF65-F5344CB8AC3E}">
        <p14:creationId xmlns:p14="http://schemas.microsoft.com/office/powerpoint/2010/main" val="305683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a:t>
            </a:r>
          </a:p>
          <a:p>
            <a:r>
              <a:rPr lang="en-CA" sz="1200" kern="1200" dirty="0">
                <a:solidFill>
                  <a:schemeClr val="tx1"/>
                </a:solidFill>
                <a:latin typeface="+mn-lt"/>
                <a:ea typeface="+mn-ea"/>
                <a:cs typeface="+mn-cs"/>
              </a:rPr>
              <a:t>the efﬁcacy of apixaban in comparison to aspirin</a:t>
            </a:r>
          </a:p>
          <a:p>
            <a:r>
              <a:rPr lang="en-CA" sz="1200" kern="1200" dirty="0">
                <a:solidFill>
                  <a:schemeClr val="tx1"/>
                </a:solidFill>
                <a:latin typeface="+mn-lt"/>
                <a:ea typeface="+mn-ea"/>
                <a:cs typeface="+mn-cs"/>
              </a:rPr>
              <a:t>increases with age. In patients =75 years, there was a greater</a:t>
            </a:r>
          </a:p>
          <a:p>
            <a:r>
              <a:rPr lang="en-CA" sz="1200" kern="1200" dirty="0">
                <a:solidFill>
                  <a:schemeClr val="tx1"/>
                </a:solidFill>
                <a:latin typeface="+mn-lt"/>
                <a:ea typeface="+mn-ea"/>
                <a:cs typeface="+mn-cs"/>
              </a:rPr>
              <a:t>relative risk reduction with apixaban (HR 0.33, 95% CI</a:t>
            </a:r>
          </a:p>
          <a:p>
            <a:r>
              <a:rPr lang="en-CA" sz="1200" kern="1200" dirty="0">
                <a:solidFill>
                  <a:schemeClr val="tx1"/>
                </a:solidFill>
                <a:latin typeface="+mn-lt"/>
                <a:ea typeface="+mn-ea"/>
                <a:cs typeface="+mn-cs"/>
              </a:rPr>
              <a:t>0.18–0.56) compared with younger patients (HR 0.68, 95%</a:t>
            </a:r>
          </a:p>
          <a:p>
            <a:r>
              <a:rPr lang="en-CA" sz="1200" kern="1200" dirty="0">
                <a:solidFill>
                  <a:schemeClr val="tx1"/>
                </a:solidFill>
                <a:latin typeface="+mn-lt"/>
                <a:ea typeface="+mn-ea"/>
                <a:cs typeface="+mn-cs"/>
              </a:rPr>
              <a:t>CI 0.42–1.08; P-value for interaction = 0.04) (Figure 1). The</a:t>
            </a:r>
          </a:p>
          <a:p>
            <a:r>
              <a:rPr lang="en-CA" sz="1200" kern="1200" dirty="0">
                <a:solidFill>
                  <a:schemeClr val="tx1"/>
                </a:solidFill>
                <a:latin typeface="+mn-lt"/>
                <a:ea typeface="+mn-ea"/>
                <a:cs typeface="+mn-cs"/>
              </a:rPr>
              <a:t>number needed to treat (NNT, calculated as 1/[absolute risk</a:t>
            </a:r>
          </a:p>
          <a:p>
            <a:r>
              <a:rPr lang="en-CA" sz="1200" kern="1200" dirty="0">
                <a:solidFill>
                  <a:schemeClr val="tx1"/>
                </a:solidFill>
                <a:latin typeface="+mn-lt"/>
                <a:ea typeface="+mn-ea"/>
                <a:cs typeface="+mn-cs"/>
              </a:rPr>
              <a:t>reduction]) per year to prevent a stroke was 26 in patients</a:t>
            </a:r>
          </a:p>
          <a:p>
            <a:r>
              <a:rPr lang="en-CA" sz="1200" kern="1200" dirty="0">
                <a:solidFill>
                  <a:schemeClr val="tx1"/>
                </a:solidFill>
                <a:latin typeface="+mn-lt"/>
                <a:ea typeface="+mn-ea"/>
                <a:cs typeface="+mn-cs"/>
              </a:rPr>
              <a:t>=75 compared with a NNT of 143 in younger patients. In</a:t>
            </a:r>
          </a:p>
          <a:p>
            <a:r>
              <a:rPr lang="en-CA" sz="1200" kern="1200" dirty="0">
                <a:solidFill>
                  <a:schemeClr val="tx1"/>
                </a:solidFill>
                <a:latin typeface="+mn-lt"/>
                <a:ea typeface="+mn-ea"/>
                <a:cs typeface="+mn-cs"/>
              </a:rPr>
              <a:t>contrast, the relative efﬁcacy of aspirin to prevent ischaemic</a:t>
            </a:r>
          </a:p>
          <a:p>
            <a:r>
              <a:rPr lang="en-CA" sz="1200" kern="1200" dirty="0">
                <a:solidFill>
                  <a:schemeClr val="tx1"/>
                </a:solidFill>
                <a:latin typeface="+mn-lt"/>
                <a:ea typeface="+mn-ea"/>
                <a:cs typeface="+mn-cs"/>
              </a:rPr>
              <a:t>stroke decreases as patients with AF age and appears ineffectual</a:t>
            </a:r>
          </a:p>
          <a:p>
            <a:r>
              <a:rPr lang="en-CA" sz="1200" kern="1200" dirty="0">
                <a:solidFill>
                  <a:schemeClr val="tx1"/>
                </a:solidFill>
                <a:latin typeface="+mn-lt"/>
                <a:ea typeface="+mn-ea"/>
                <a:cs typeface="+mn-cs"/>
              </a:rPr>
              <a:t>as patients enter their eighth decade [8]. The </a:t>
            </a:r>
            <a:r>
              <a:rPr lang="en-CA" sz="1200" kern="1200" dirty="0" err="1">
                <a:solidFill>
                  <a:schemeClr val="tx1"/>
                </a:solidFill>
                <a:latin typeface="+mn-lt"/>
                <a:ea typeface="+mn-ea"/>
                <a:cs typeface="+mn-cs"/>
              </a:rPr>
              <a:t>beneﬁtof</a:t>
            </a:r>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apixaban with advancing age appears to be due to a rapidly</a:t>
            </a:r>
          </a:p>
          <a:p>
            <a:r>
              <a:rPr lang="en-CA" sz="1200" kern="1200" dirty="0">
                <a:solidFill>
                  <a:schemeClr val="tx1"/>
                </a:solidFill>
                <a:latin typeface="+mn-lt"/>
                <a:ea typeface="+mn-ea"/>
                <a:cs typeface="+mn-cs"/>
              </a:rPr>
              <a:t>increasing stroke risk on aspirin, whereas the stroke risk on</a:t>
            </a:r>
          </a:p>
          <a:p>
            <a:r>
              <a:rPr lang="en-CA" sz="1200" kern="1200" dirty="0">
                <a:solidFill>
                  <a:schemeClr val="tx1"/>
                </a:solidFill>
                <a:latin typeface="+mn-lt"/>
                <a:ea typeface="+mn-ea"/>
                <a:cs typeface="+mn-cs"/>
              </a:rPr>
              <a:t>apixaban is relatively consistent across age groups (Figure 2A).</a:t>
            </a:r>
          </a:p>
          <a:p>
            <a:r>
              <a:rPr lang="en-CA" sz="1200" kern="1200" dirty="0">
                <a:solidFill>
                  <a:schemeClr val="tx1"/>
                </a:solidFill>
                <a:latin typeface="+mn-lt"/>
                <a:ea typeface="+mn-ea"/>
                <a:cs typeface="+mn-cs"/>
              </a:rPr>
              <a:t>In the absence of a comparator group with no antiplatelets or</a:t>
            </a:r>
          </a:p>
          <a:p>
            <a:r>
              <a:rPr lang="en-CA" sz="1200" kern="1200" dirty="0">
                <a:solidFill>
                  <a:schemeClr val="tx1"/>
                </a:solidFill>
                <a:latin typeface="+mn-lt"/>
                <a:ea typeface="+mn-ea"/>
                <a:cs typeface="+mn-cs"/>
              </a:rPr>
              <a:t>anticoagulants, it is not possible to determine conclusively</a:t>
            </a:r>
          </a:p>
          <a:p>
            <a:r>
              <a:rPr lang="en-CA" sz="1200" kern="1200" dirty="0">
                <a:solidFill>
                  <a:schemeClr val="tx1"/>
                </a:solidFill>
                <a:latin typeface="+mn-lt"/>
                <a:ea typeface="+mn-ea"/>
                <a:cs typeface="+mn-cs"/>
              </a:rPr>
              <a:t>from our data if this is due to a loss of efﬁcacy of aspirin with</a:t>
            </a:r>
          </a:p>
          <a:p>
            <a:r>
              <a:rPr lang="en-CA" sz="1200" kern="1200" dirty="0">
                <a:solidFill>
                  <a:schemeClr val="tx1"/>
                </a:solidFill>
                <a:latin typeface="+mn-lt"/>
                <a:ea typeface="+mn-ea"/>
                <a:cs typeface="+mn-cs"/>
              </a:rPr>
              <a:t>age or an increase in efﬁcacy with apixaban. However, as most</a:t>
            </a:r>
          </a:p>
          <a:p>
            <a:r>
              <a:rPr lang="en-CA" sz="1200" kern="1200" dirty="0">
                <a:solidFill>
                  <a:schemeClr val="tx1"/>
                </a:solidFill>
                <a:latin typeface="+mn-lt"/>
                <a:ea typeface="+mn-ea"/>
                <a:cs typeface="+mn-cs"/>
              </a:rPr>
              <a:t>elderly patients not anticoagulated will be prescribed aspirin,</a:t>
            </a:r>
          </a:p>
          <a:p>
            <a:r>
              <a:rPr lang="en-CA" sz="1200" kern="1200" dirty="0">
                <a:solidFill>
                  <a:schemeClr val="tx1"/>
                </a:solidFill>
                <a:latin typeface="+mn-lt"/>
                <a:ea typeface="+mn-ea"/>
                <a:cs typeface="+mn-cs"/>
              </a:rPr>
              <a:t>the ﬁndings of this analysis are clinically relevant.</a:t>
            </a:r>
            <a:endParaRPr lang="fr-CA" sz="1200" dirty="0"/>
          </a:p>
          <a:p>
            <a:pPr defTabSz="483198">
              <a:spcBef>
                <a:spcPct val="0"/>
              </a:spcBef>
            </a:pPr>
            <a:endParaRPr lang="fr-CA" sz="1200" dirty="0"/>
          </a:p>
          <a:p>
            <a:endParaRPr lang="en-CA" dirty="0"/>
          </a:p>
        </p:txBody>
      </p:sp>
    </p:spTree>
    <p:extLst>
      <p:ext uri="{BB962C8B-B14F-4D97-AF65-F5344CB8AC3E}">
        <p14:creationId xmlns:p14="http://schemas.microsoft.com/office/powerpoint/2010/main" val="354288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Risk of bleeding with initiation of apixaban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Patients enrolled onto AVERROES were not anticoagulated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with vitamin K antagonist therapy either because it was unsuitable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or expected to be unsuitable. Multiple physician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 factors were listed for patients not being suitable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VKA but most patients were unsuitable for multiple reasons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(Supplementary data, Table S4, available in Age and Ageing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online). A large proportion of older patients (42.6%)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previously failed VKA therapy and of that group, 9.5%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serious bleeding due to VKA therapy.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In general, apixaban has a similar major bleeding rate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aspirin in patients who were previously not deemed 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for anticoagulation with VKA. The risk of bleeding increased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 both treatments with age (Figure 2B). However even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the very elderly, apixaban was as safe as aspirin in regards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bleeding. For intracranial haemorrhage, there is some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that apixaban is safer than aspirin in patients =85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years though absolute event rates were low.</a:t>
            </a:r>
          </a:p>
          <a:p>
            <a:pPr marL="0" marR="0" lvl="0" indent="0" algn="l" defTabSz="483198" rtl="0" eaLnBrk="1" fontAlgn="auto" latinLnBrk="0" hangingPunct="1">
              <a:lnSpc>
                <a:spcPct val="100000"/>
              </a:lnSpc>
              <a:spcBef>
                <a:spcPct val="0"/>
              </a:spcBef>
              <a:spcAft>
                <a:spcPts val="0"/>
              </a:spcAft>
              <a:buClrTx/>
              <a:buSzTx/>
              <a:buFontTx/>
              <a:buNone/>
              <a:tabLst/>
              <a:defRPr/>
            </a:pPr>
            <a:endParaRPr kumimoji="0" lang="fr-CA" sz="1000" b="0" i="0" u="none" strike="noStrike" kern="1200" cap="none" spc="0" normalizeH="0" baseline="0" noProof="0" dirty="0">
              <a:ln>
                <a:noFill/>
              </a:ln>
              <a:solidFill>
                <a:prstClr val="black"/>
              </a:solidFill>
              <a:effectLst/>
              <a:uLnTx/>
              <a:uFillTx/>
              <a:latin typeface="+mn-lt"/>
              <a:ea typeface="+mn-ea"/>
              <a:cs typeface="+mn-cs"/>
            </a:endParaRPr>
          </a:p>
          <a:p>
            <a:endParaRPr lang="en-CA" dirty="0"/>
          </a:p>
        </p:txBody>
      </p:sp>
    </p:spTree>
    <p:extLst>
      <p:ext uri="{BB962C8B-B14F-4D97-AF65-F5344CB8AC3E}">
        <p14:creationId xmlns:p14="http://schemas.microsoft.com/office/powerpoint/2010/main" val="2197660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r>
              <a:rPr lang="en-US" altLang="en-US" sz="1000" b="1" dirty="0">
                <a:latin typeface="+mn-lt"/>
              </a:rPr>
              <a:t>A sample of 785 cardiovascular patients and 164 clinical trialists were given 25 tokens to spend on to prevent each of five endpoints – death, MI, stroke, revascularization, or rehospitalization.  The spending patterns are then interpreted to represent the relative importance of preventing each outcome compared to the other outcomes expressed as a proportion of 100% for varying age groups.</a:t>
            </a:r>
          </a:p>
          <a:p>
            <a:endParaRPr lang="en-CA" altLang="en-US" sz="1000" b="1" dirty="0">
              <a:latin typeface="+mn-lt"/>
            </a:endParaRPr>
          </a:p>
          <a:p>
            <a:pPr marL="173400" indent="-173400">
              <a:buFont typeface="Arial"/>
              <a:buChar char="•"/>
            </a:pPr>
            <a:r>
              <a:rPr lang="en-CA" sz="1000" dirty="0">
                <a:solidFill>
                  <a:srgbClr val="203174"/>
                </a:solidFill>
                <a:latin typeface="+mn-lt"/>
              </a:rPr>
              <a:t>Elderly patients fear stroke more than death itself!</a:t>
            </a:r>
          </a:p>
          <a:p>
            <a:pPr marL="173400" indent="-173400">
              <a:buFont typeface="Arial"/>
              <a:buChar char="•"/>
            </a:pPr>
            <a:r>
              <a:rPr lang="en-CA" sz="1000" dirty="0">
                <a:solidFill>
                  <a:srgbClr val="203174"/>
                </a:solidFill>
                <a:latin typeface="+mn-lt"/>
              </a:rPr>
              <a:t>Therefore, there is no age at which SPAF should not be considered as beneficial to our patients despite the higher risk of bleeding with age.</a:t>
            </a:r>
          </a:p>
          <a:p>
            <a:endParaRPr lang="en-CA" sz="1000" dirty="0">
              <a:solidFill>
                <a:srgbClr val="203174"/>
              </a:solidFill>
              <a:latin typeface="+mn-lt"/>
            </a:endParaRPr>
          </a:p>
          <a:p>
            <a:r>
              <a:rPr lang="en-CA" sz="1000" dirty="0">
                <a:solidFill>
                  <a:srgbClr val="203174"/>
                </a:solidFill>
                <a:latin typeface="+mn-lt"/>
              </a:rPr>
              <a:t>Rethinking Composite Endpoints in Clinical Trials – Insights From Patients and Trialists</a:t>
            </a:r>
            <a:endParaRPr lang="en-CA" sz="1000" dirty="0">
              <a:solidFill>
                <a:schemeClr val="tx2"/>
              </a:solidFill>
              <a:latin typeface="+mn-lt"/>
            </a:endParaRPr>
          </a:p>
          <a:p>
            <a:pPr marL="346777" indent="-346777">
              <a:buFont typeface="Arial" pitchFamily="34" charset="0"/>
              <a:buChar char="•"/>
            </a:pPr>
            <a:r>
              <a:rPr lang="en-CA" sz="1000" dirty="0">
                <a:solidFill>
                  <a:schemeClr val="tx2"/>
                </a:solidFill>
                <a:latin typeface="+mn-lt"/>
              </a:rPr>
              <a:t>Patients and clinical trialists did not weigh individual components of a composite endpoint equally. Whereas trialists are most concerned about avoiding death, </a:t>
            </a:r>
            <a:r>
              <a:rPr lang="en-CA" sz="1000" b="1" dirty="0">
                <a:solidFill>
                  <a:schemeClr val="tx2"/>
                </a:solidFill>
                <a:latin typeface="+mn-lt"/>
              </a:rPr>
              <a:t>patients place equal or greater importance on reducing MI or stroke</a:t>
            </a:r>
            <a:r>
              <a:rPr lang="en-CA" sz="1000" dirty="0">
                <a:solidFill>
                  <a:schemeClr val="tx2"/>
                </a:solidFill>
                <a:latin typeface="+mn-lt"/>
              </a:rPr>
              <a:t>. </a:t>
            </a:r>
          </a:p>
          <a:p>
            <a:pPr marL="346777" indent="-346777">
              <a:buFont typeface="Arial" pitchFamily="34" charset="0"/>
              <a:buChar char="•"/>
            </a:pPr>
            <a:r>
              <a:rPr lang="en-CA" sz="1000" dirty="0">
                <a:solidFill>
                  <a:schemeClr val="tx2"/>
                </a:solidFill>
                <a:latin typeface="+mn-lt"/>
              </a:rPr>
              <a:t>Both groups considered revascularization and hospitalization as substantially less severe. </a:t>
            </a:r>
          </a:p>
          <a:p>
            <a:pPr marL="346777" indent="-346777">
              <a:buFont typeface="Arial" pitchFamily="34" charset="0"/>
              <a:buChar char="•"/>
            </a:pPr>
            <a:r>
              <a:rPr lang="en-CA" sz="1000" dirty="0">
                <a:solidFill>
                  <a:schemeClr val="tx2"/>
                </a:solidFill>
                <a:latin typeface="+mn-lt"/>
              </a:rPr>
              <a:t>These findings suggest that equal weights in a composite clinical endpoint do not accurately reflect the preferences of either patients or trialists</a:t>
            </a:r>
            <a:endParaRPr lang="en-US" altLang="en-US" sz="1000" b="1" dirty="0">
              <a:latin typeface="+mn-lt"/>
            </a:endParaRPr>
          </a:p>
          <a:p>
            <a:endParaRPr lang="en-CA" altLang="en-US" sz="1000" b="1" dirty="0">
              <a:latin typeface="+mn-lt"/>
            </a:endParaRPr>
          </a:p>
          <a:p>
            <a:endParaRPr lang="en-CA" dirty="0"/>
          </a:p>
        </p:txBody>
      </p:sp>
    </p:spTree>
    <p:extLst>
      <p:ext uri="{BB962C8B-B14F-4D97-AF65-F5344CB8AC3E}">
        <p14:creationId xmlns:p14="http://schemas.microsoft.com/office/powerpoint/2010/main" val="406685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7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These data come from two European studies among older patients with AF.  One was a cross-sectional study in Belgium of 773 consecutive geriatric patients aged 75 years or older with AF and a clear anticoagulation indication (CHADS2 ≥2 upon hospital admission). Among</a:t>
            </a:r>
            <a:r>
              <a:rPr lang="en-CA" sz="1200" baseline="0" dirty="0">
                <a:latin typeface="+mn-lt"/>
              </a:rPr>
              <a:t> these individuals, a</a:t>
            </a:r>
            <a:r>
              <a:rPr lang="en-CA" sz="1200" dirty="0">
                <a:latin typeface="+mn-lt"/>
              </a:rPr>
              <a:t>nticoagulation underuse was observed in 384 (50%) of 773</a:t>
            </a:r>
            <a:r>
              <a:rPr lang="en-CA" sz="1200" baseline="0" dirty="0">
                <a:latin typeface="+mn-lt"/>
              </a:rPr>
              <a:t> patients. Furthermore among those who were receiving anticoagulation, use was suboptimal. A total of 330 patients </a:t>
            </a:r>
            <a:r>
              <a:rPr lang="en-CA" sz="1200" kern="1200" baseline="0" dirty="0">
                <a:solidFill>
                  <a:schemeClr val="tx1"/>
                </a:solidFill>
                <a:latin typeface="+mn-lt"/>
                <a:ea typeface="+mn-ea"/>
                <a:cs typeface="+mn-cs"/>
              </a:rPr>
              <a:t>were on warfarin and 59 were on or low molecular weight heparin. Among the 330 patients on warfarin, the admission INR was infra-therapeutic in 56% and supra-therapeutic in 22%.</a:t>
            </a:r>
          </a:p>
          <a:p>
            <a:r>
              <a:rPr lang="en-CA" sz="1200" kern="1200" baseline="0" dirty="0">
                <a:solidFill>
                  <a:schemeClr val="tx1"/>
                </a:solidFill>
                <a:latin typeface="+mn-lt"/>
                <a:ea typeface="+mn-ea"/>
                <a:cs typeface="+mn-cs"/>
              </a:rPr>
              <a:t>The other study was a cross-sectional French study of 1,085 nursing home residents with a history of AF. Among these patients once again, half were not receiving anticoagulant therapy.</a:t>
            </a:r>
          </a:p>
          <a:p>
            <a:r>
              <a:rPr lang="en-CA" sz="1200" kern="1200" baseline="0" dirty="0">
                <a:solidFill>
                  <a:schemeClr val="tx1"/>
                </a:solidFill>
                <a:latin typeface="+mn-lt"/>
                <a:ea typeface="+mn-ea"/>
                <a:cs typeface="+mn-cs"/>
              </a:rPr>
              <a:t>In the hospital study, the authors reported that the main </a:t>
            </a:r>
            <a:r>
              <a:rPr lang="en-CA" sz="1200" dirty="0">
                <a:latin typeface="+mn-lt"/>
              </a:rPr>
              <a:t>characteristic associated with anticoagulation underuse</a:t>
            </a:r>
            <a:r>
              <a:rPr lang="en-CA" sz="1200" baseline="0" dirty="0">
                <a:latin typeface="+mn-lt"/>
              </a:rPr>
              <a:t> was aspirin use. Other </a:t>
            </a:r>
            <a:r>
              <a:rPr lang="en-CA" sz="1200" kern="1200" baseline="0" dirty="0">
                <a:solidFill>
                  <a:schemeClr val="tx1"/>
                </a:solidFill>
                <a:latin typeface="+mn-lt"/>
                <a:ea typeface="+mn-ea"/>
                <a:cs typeface="+mn-cs"/>
              </a:rPr>
              <a:t>independent predictors were alcohol abuse and age 90 or older. </a:t>
            </a:r>
            <a:r>
              <a:rPr lang="en-CA" sz="1200" baseline="0" dirty="0">
                <a:latin typeface="+mn-lt"/>
              </a:rPr>
              <a:t>In the nursing home study, </a:t>
            </a:r>
            <a:r>
              <a:rPr lang="en-CA" sz="1200" kern="1200" baseline="0" dirty="0">
                <a:solidFill>
                  <a:schemeClr val="tx1"/>
                </a:solidFill>
                <a:latin typeface="+mn-lt"/>
                <a:ea typeface="+mn-ea"/>
                <a:cs typeface="+mn-cs"/>
              </a:rPr>
              <a:t>recurrent falls  past history of bleeding, paroxysmal</a:t>
            </a:r>
          </a:p>
          <a:p>
            <a:r>
              <a:rPr lang="en-CA" sz="1200" kern="1200" baseline="0" dirty="0">
                <a:solidFill>
                  <a:schemeClr val="tx1"/>
                </a:solidFill>
                <a:latin typeface="+mn-lt"/>
                <a:ea typeface="+mn-ea"/>
                <a:cs typeface="+mn-cs"/>
              </a:rPr>
              <a:t>AF and advanced age were significantly associated with not prescribing anticoagulants.</a:t>
            </a:r>
          </a:p>
          <a:p>
            <a:r>
              <a:rPr lang="en-CA" sz="1200" kern="1200" baseline="0" dirty="0">
                <a:solidFill>
                  <a:schemeClr val="tx1"/>
                </a:solidFill>
                <a:latin typeface="+mn-lt"/>
                <a:ea typeface="+mn-ea"/>
                <a:cs typeface="+mn-cs"/>
              </a:rPr>
              <a:t>In the nursing home study, physicians were also queried as to why anticoagulants were not prescribed. Recurrent falls (47%), cognitive impairment (22.6%), and advanced age (16.4%) were the main reasons given.</a:t>
            </a:r>
          </a:p>
          <a:p>
            <a:endParaRPr lang="en-CA" sz="1200" kern="1200" baseline="0" dirty="0">
              <a:solidFill>
                <a:schemeClr val="tx1"/>
              </a:solidFill>
              <a:latin typeface="+mn-lt"/>
              <a:ea typeface="+mn-ea"/>
              <a:cs typeface="+mn-cs"/>
            </a:endParaRPr>
          </a:p>
          <a:p>
            <a:r>
              <a:rPr lang="en-CA" sz="1200" dirty="0">
                <a:latin typeface="+mn-lt"/>
              </a:rPr>
              <a:t>References:</a:t>
            </a:r>
          </a:p>
          <a:p>
            <a:r>
              <a:rPr lang="sv-SE" sz="1200" dirty="0">
                <a:latin typeface="+mn-lt"/>
              </a:rPr>
              <a:t>1. Maes F, </a:t>
            </a:r>
            <a:r>
              <a:rPr lang="en-CA" sz="1200" kern="1200" baseline="0" dirty="0" err="1">
                <a:solidFill>
                  <a:schemeClr val="tx1"/>
                </a:solidFill>
                <a:latin typeface="+mn-lt"/>
                <a:ea typeface="+mn-ea"/>
                <a:cs typeface="+mn-cs"/>
              </a:rPr>
              <a:t>Dalleur</a:t>
            </a:r>
            <a:r>
              <a:rPr lang="en-CA" sz="1200" kern="1200" baseline="0" dirty="0">
                <a:solidFill>
                  <a:schemeClr val="tx1"/>
                </a:solidFill>
                <a:latin typeface="+mn-lt"/>
                <a:ea typeface="+mn-ea"/>
                <a:cs typeface="+mn-cs"/>
              </a:rPr>
              <a:t> O, </a:t>
            </a:r>
            <a:r>
              <a:rPr lang="en-CA" sz="1200" kern="1200" baseline="0" dirty="0" err="1">
                <a:solidFill>
                  <a:schemeClr val="tx1"/>
                </a:solidFill>
                <a:latin typeface="+mn-lt"/>
                <a:ea typeface="+mn-ea"/>
                <a:cs typeface="+mn-cs"/>
              </a:rPr>
              <a:t>Henrard</a:t>
            </a:r>
            <a:r>
              <a:rPr lang="en-CA" sz="1200" kern="1200" baseline="0" dirty="0">
                <a:solidFill>
                  <a:schemeClr val="tx1"/>
                </a:solidFill>
                <a:latin typeface="+mn-lt"/>
                <a:ea typeface="+mn-ea"/>
                <a:cs typeface="+mn-cs"/>
              </a:rPr>
              <a:t> S, </a:t>
            </a:r>
            <a:r>
              <a:rPr lang="sv-SE" sz="1200" dirty="0">
                <a:latin typeface="+mn-lt"/>
              </a:rPr>
              <a:t>et al. </a:t>
            </a:r>
            <a:r>
              <a:rPr lang="en-CA" sz="1200" kern="1200" baseline="0" dirty="0">
                <a:solidFill>
                  <a:schemeClr val="tx1"/>
                </a:solidFill>
                <a:latin typeface="+mn-lt"/>
                <a:ea typeface="+mn-ea"/>
                <a:cs typeface="+mn-cs"/>
              </a:rPr>
              <a:t>Risk scores and geriatric profile: can they really help us in anticoagulation decision making among older patients suffering from atrial fibrillation? </a:t>
            </a:r>
            <a:r>
              <a:rPr lang="sv-SE" sz="1200" dirty="0">
                <a:latin typeface="+mn-lt"/>
              </a:rPr>
              <a:t>Clin Interv Aging 2014; 9:1091-99.</a:t>
            </a:r>
          </a:p>
          <a:p>
            <a:r>
              <a:rPr lang="sv-SE" sz="1200" dirty="0">
                <a:latin typeface="+mn-lt"/>
              </a:rPr>
              <a:t>2. </a:t>
            </a:r>
            <a:r>
              <a:rPr lang="en-US" sz="1200" dirty="0" err="1">
                <a:latin typeface="+mn-lt"/>
              </a:rPr>
              <a:t>Bahri</a:t>
            </a:r>
            <a:r>
              <a:rPr lang="en-US" sz="1200" dirty="0">
                <a:latin typeface="+mn-lt"/>
              </a:rPr>
              <a:t> O, </a:t>
            </a:r>
            <a:r>
              <a:rPr lang="en-CA" sz="1200" kern="1200" baseline="0" dirty="0">
                <a:solidFill>
                  <a:schemeClr val="tx1"/>
                </a:solidFill>
                <a:latin typeface="+mn-lt"/>
                <a:ea typeface="+mn-ea"/>
                <a:cs typeface="+mn-cs"/>
              </a:rPr>
              <a:t>Roca F, </a:t>
            </a:r>
            <a:r>
              <a:rPr lang="en-CA" sz="1200" kern="1200" baseline="0" dirty="0" err="1">
                <a:solidFill>
                  <a:schemeClr val="tx1"/>
                </a:solidFill>
                <a:latin typeface="+mn-lt"/>
                <a:ea typeface="+mn-ea"/>
                <a:cs typeface="+mn-cs"/>
              </a:rPr>
              <a:t>Lechani</a:t>
            </a:r>
            <a:r>
              <a:rPr lang="en-US" sz="1200" dirty="0">
                <a:latin typeface="+mn-lt"/>
              </a:rPr>
              <a:t>et T, et al. </a:t>
            </a:r>
            <a:r>
              <a:rPr lang="en-CA" sz="1200" kern="1200" baseline="0" dirty="0">
                <a:solidFill>
                  <a:schemeClr val="tx1"/>
                </a:solidFill>
                <a:latin typeface="+mn-lt"/>
                <a:ea typeface="+mn-ea"/>
                <a:cs typeface="+mn-cs"/>
              </a:rPr>
              <a:t>Underuse of Oral Anticoagulation for Individuals with Atrial Fibrillation in a Nursing Home Setting in France: Comparisons of Resident Characteristics and Physician Attitude. </a:t>
            </a:r>
            <a:r>
              <a:rPr lang="en-US" sz="1200" dirty="0">
                <a:latin typeface="+mn-lt"/>
              </a:rPr>
              <a:t>J Am </a:t>
            </a:r>
            <a:r>
              <a:rPr lang="en-US" sz="1200" dirty="0" err="1">
                <a:latin typeface="+mn-lt"/>
              </a:rPr>
              <a:t>Geriatr</a:t>
            </a:r>
            <a:r>
              <a:rPr lang="en-US" sz="1200" dirty="0">
                <a:latin typeface="+mn-lt"/>
              </a:rPr>
              <a:t> Soc</a:t>
            </a:r>
            <a:r>
              <a:rPr lang="en-US" sz="1200" baseline="0" dirty="0">
                <a:latin typeface="+mn-lt"/>
              </a:rPr>
              <a:t> </a:t>
            </a:r>
            <a:r>
              <a:rPr lang="en-US" sz="1200" dirty="0">
                <a:latin typeface="+mn-lt"/>
              </a:rPr>
              <a:t>2015; 63(1):71-6.</a:t>
            </a:r>
          </a:p>
          <a:p>
            <a:endParaRPr lang="en-CA" altLang="en-US" sz="1200" b="1" dirty="0">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71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1823863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3289205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1428861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2427491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3557187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755686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4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40</a:t>
            </a:r>
            <a:endParaRPr lang="en-US"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34</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Classifies medications frequently prescribed to older patients </a:t>
            </a:r>
            <a:endParaRPr kumimoji="0" lang="en-US" altLang="en-US" b="1" i="0" u="none" strike="noStrike" kern="1200" cap="none" spc="0" normalizeH="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Structured literature search identified evidence for experts</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Delphi process – individual ranking by experts into Class A, B, C, D</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Considers age-dependent tolerance, compliance, polypharmacy, multi-morbidity, frequency of relative contraindications</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Updated list at </a:t>
            </a: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hlinkClick r:id="rId3">
                  <a:extLst>
                    <a:ext uri="{A12FA001-AC4F-418D-AE19-62706E023703}">
                      <ahyp:hlinkClr xmlns:ahyp="http://schemas.microsoft.com/office/drawing/2018/hyperlinkcolor" val="tx"/>
                    </a:ext>
                  </a:extLst>
                </a:hlinkClick>
              </a:rPr>
              <a:t>http://www.umm.uni-heidelberg.de/ag/forta/</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Utility demonstrated in prospective randomized trials</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endParaRPr lang="en-CA" b="1" dirty="0"/>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A list of the fitness of various drugs with respect to their use in the elderly maintained by the University of Heidelberg.  The Delphi process refers to a process where 20 experts in the field are provided a summary of a systematic review of the literature regarding a particular drug and a particular indication and are then asked to vote in secret without discussion with the others whether use of that drug for that indication in the elderly should be given a Class A, B, C, or D recommendation.  After conversion of each vote into a numeral (1,2,3,4) the mean of all votes determines the final recommendation.</a:t>
            </a: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461902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Some examples of the outcome of FORTA analysis certain drugs</a:t>
            </a:r>
          </a:p>
          <a:p>
            <a:endParaRPr lang="en-CA" dirty="0"/>
          </a:p>
        </p:txBody>
      </p:sp>
    </p:spTree>
    <p:extLst>
      <p:ext uri="{BB962C8B-B14F-4D97-AF65-F5344CB8AC3E}">
        <p14:creationId xmlns:p14="http://schemas.microsoft.com/office/powerpoint/2010/main" val="2369092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altLang="en-US" b="0" dirty="0"/>
              <a:t>The outcome of the FORTA process for oral anticoagulants for stroke prevention in patients with non-valvular atrial fibrillation.  High and low refer to the randomized drug doses studied.  Those in the class C category are all coumadin lookalikes.</a:t>
            </a: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16458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969778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71450" indent="-171450">
              <a:buFont typeface="Arial"/>
              <a:buChar char="•"/>
            </a:pPr>
            <a:r>
              <a:rPr lang="en-US" sz="1200" dirty="0">
                <a:solidFill>
                  <a:schemeClr val="tx1"/>
                </a:solidFill>
                <a:latin typeface="+mn-lt"/>
              </a:rPr>
              <a:t>Indispensable slide summarizing the criteria for a dosage adjustment from the default higher dosage for the different DOACs currently available in Canada</a:t>
            </a:r>
          </a:p>
          <a:p>
            <a:pPr marL="171450" indent="-171450">
              <a:buFont typeface="Arial"/>
              <a:buChar char="•"/>
            </a:pPr>
            <a:r>
              <a:rPr lang="en-US" sz="1200" dirty="0">
                <a:solidFill>
                  <a:schemeClr val="tx1"/>
                </a:solidFill>
                <a:latin typeface="+mn-lt"/>
              </a:rPr>
              <a:t>The dosing adjustments</a:t>
            </a:r>
            <a:r>
              <a:rPr lang="en-US" sz="1200" baseline="0" dirty="0">
                <a:solidFill>
                  <a:schemeClr val="tx1"/>
                </a:solidFill>
                <a:latin typeface="+mn-lt"/>
              </a:rPr>
              <a:t> proposed for apixaban, </a:t>
            </a:r>
            <a:r>
              <a:rPr lang="en-US" sz="1200" baseline="0" dirty="0" err="1">
                <a:solidFill>
                  <a:schemeClr val="tx1"/>
                </a:solidFill>
                <a:latin typeface="+mn-lt"/>
              </a:rPr>
              <a:t>edoxaban</a:t>
            </a:r>
            <a:r>
              <a:rPr lang="en-US" sz="1200" baseline="0" dirty="0">
                <a:solidFill>
                  <a:schemeClr val="tx1"/>
                </a:solidFill>
                <a:latin typeface="+mn-lt"/>
              </a:rPr>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200" dirty="0">
              <a:solidFill>
                <a:schemeClr val="tx1"/>
              </a:solidFill>
              <a:latin typeface="+mn-lt"/>
            </a:endParaRPr>
          </a:p>
          <a:p>
            <a:pPr marL="171450" indent="-171450">
              <a:buFont typeface="Arial"/>
              <a:buChar char="•"/>
            </a:pPr>
            <a:r>
              <a:rPr lang="en-US" sz="1200" dirty="0">
                <a:solidFill>
                  <a:schemeClr val="tx1"/>
                </a:solidFill>
                <a:latin typeface="+mn-lt"/>
              </a:rPr>
              <a:t>The speaker should emphasize that the RELY study, in fact, tested two separate dosages of dabigatran (150 mg and 110 mg BID) independently against warfarin, without a</a:t>
            </a:r>
            <a:r>
              <a:rPr lang="en-US" sz="1200" baseline="0" dirty="0">
                <a:solidFill>
                  <a:schemeClr val="tx1"/>
                </a:solidFill>
                <a:latin typeface="+mn-lt"/>
              </a:rPr>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200" dirty="0">
              <a:solidFill>
                <a:schemeClr val="tx1"/>
              </a:solidFill>
              <a:latin typeface="+mn-lt"/>
            </a:endParaRPr>
          </a:p>
          <a:p>
            <a:endParaRPr lang="en-CA"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2, 5, 7 &amp; 9 acceptable with respect to DOAC dose </a:t>
            </a:r>
          </a:p>
          <a:p>
            <a:endParaRPr lang="en-CA" dirty="0"/>
          </a:p>
          <a:p>
            <a:r>
              <a:rPr lang="en-CA" dirty="0"/>
              <a:t>Animation: Discussion point – why not the lower apixaban dose?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458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565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45</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75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2661318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kern="1200" baseline="0" dirty="0">
                <a:solidFill>
                  <a:schemeClr val="tx1"/>
                </a:solidFill>
                <a:latin typeface="+mn-lt"/>
                <a:ea typeface="+mn-ea"/>
                <a:cs typeface="+mn-cs"/>
              </a:rPr>
              <a:t>All of the AF trials confirmed the increased risk of major bleeding among older adults compared with younger individuals. Among the DOACs, only apixaban and </a:t>
            </a:r>
            <a:r>
              <a:rPr lang="en-CA" sz="1200" kern="1200" baseline="0" dirty="0" err="1">
                <a:solidFill>
                  <a:schemeClr val="tx1"/>
                </a:solidFill>
                <a:latin typeface="+mn-lt"/>
                <a:ea typeface="+mn-ea"/>
                <a:cs typeface="+mn-cs"/>
              </a:rPr>
              <a:t>edoxaban</a:t>
            </a:r>
            <a:r>
              <a:rPr lang="en-CA" sz="1200" kern="1200" baseline="0" dirty="0">
                <a:solidFill>
                  <a:schemeClr val="tx1"/>
                </a:solidFill>
                <a:latin typeface="+mn-lt"/>
                <a:ea typeface="+mn-ea"/>
                <a:cs typeface="+mn-cs"/>
              </a:rPr>
              <a:t> retained superiority over warfarin for bleeding among the oldest subgroup.</a:t>
            </a:r>
          </a:p>
          <a:p>
            <a:endParaRPr lang="en-CA" sz="1200" baseline="0" dirty="0"/>
          </a:p>
          <a:p>
            <a:r>
              <a:rPr lang="en-CA" sz="1200" baseline="0" dirty="0"/>
              <a:t>References:</a:t>
            </a:r>
          </a:p>
          <a:p>
            <a:r>
              <a:rPr lang="en-CA" sz="1200" baseline="0" dirty="0"/>
              <a:t>1. </a:t>
            </a:r>
            <a:r>
              <a:rPr lang="en-CA" sz="1200" b="0" i="0" kern="1200" dirty="0">
                <a:solidFill>
                  <a:schemeClr val="tx1"/>
                </a:solidFill>
                <a:latin typeface="+mn-lt"/>
                <a:ea typeface="+mn-ea"/>
                <a:cs typeface="+mn-cs"/>
              </a:rPr>
              <a:t>Connolly SJ, </a:t>
            </a:r>
            <a:r>
              <a:rPr lang="en-CA" sz="1200" b="0" i="0" kern="1200" dirty="0" err="1">
                <a:solidFill>
                  <a:schemeClr val="tx1"/>
                </a:solidFill>
                <a:latin typeface="+mn-lt"/>
                <a:ea typeface="+mn-ea"/>
                <a:cs typeface="+mn-cs"/>
              </a:rPr>
              <a:t>Ezekowitz</a:t>
            </a:r>
            <a:r>
              <a:rPr lang="en-CA" sz="1200" b="0" i="0" kern="1200" dirty="0">
                <a:solidFill>
                  <a:schemeClr val="tx1"/>
                </a:solidFill>
                <a:latin typeface="+mn-lt"/>
                <a:ea typeface="+mn-ea"/>
                <a:cs typeface="+mn-cs"/>
              </a:rPr>
              <a:t> MD, Yusuf S, et al. Dabigatran versus warfarin in patients with AF. N </a:t>
            </a:r>
            <a:r>
              <a:rPr lang="en-CA" sz="1200" b="0" i="0" kern="1200" dirty="0" err="1">
                <a:solidFill>
                  <a:schemeClr val="tx1"/>
                </a:solidFill>
                <a:latin typeface="+mn-lt"/>
                <a:ea typeface="+mn-ea"/>
                <a:cs typeface="+mn-cs"/>
              </a:rPr>
              <a:t>Engl</a:t>
            </a:r>
            <a:r>
              <a:rPr lang="en-CA" sz="1200" b="0" i="0" kern="1200" dirty="0">
                <a:solidFill>
                  <a:schemeClr val="tx1"/>
                </a:solidFill>
                <a:latin typeface="+mn-lt"/>
                <a:ea typeface="+mn-ea"/>
                <a:cs typeface="+mn-cs"/>
              </a:rPr>
              <a:t> J Med 2009; 361:1139-51.</a:t>
            </a:r>
          </a:p>
          <a:p>
            <a:r>
              <a:rPr lang="en-CA" sz="1200" b="0" i="0" kern="1200" dirty="0">
                <a:solidFill>
                  <a:schemeClr val="tx1"/>
                </a:solidFill>
                <a:latin typeface="+mn-lt"/>
                <a:ea typeface="+mn-ea"/>
                <a:cs typeface="+mn-cs"/>
              </a:rPr>
              <a:t>2. Patel MR, Mahaffey KW, Garg J, et al. Rivaroxaban versus warfarin in nonvalvular AF. N </a:t>
            </a:r>
            <a:r>
              <a:rPr lang="en-CA" sz="1200" b="0" i="0" kern="1200" dirty="0" err="1">
                <a:solidFill>
                  <a:schemeClr val="tx1"/>
                </a:solidFill>
                <a:latin typeface="+mn-lt"/>
                <a:ea typeface="+mn-ea"/>
                <a:cs typeface="+mn-cs"/>
              </a:rPr>
              <a:t>Engl</a:t>
            </a:r>
            <a:r>
              <a:rPr lang="en-CA" sz="1200" b="0" i="0" kern="1200" dirty="0">
                <a:solidFill>
                  <a:schemeClr val="tx1"/>
                </a:solidFill>
                <a:latin typeface="+mn-lt"/>
                <a:ea typeface="+mn-ea"/>
                <a:cs typeface="+mn-cs"/>
              </a:rPr>
              <a:t> J Med 2011; 365:883-91.</a:t>
            </a:r>
          </a:p>
          <a:p>
            <a:r>
              <a:rPr lang="en-CA" sz="1200" b="0" i="0" kern="1200" dirty="0">
                <a:solidFill>
                  <a:schemeClr val="tx1"/>
                </a:solidFill>
                <a:latin typeface="+mn-lt"/>
                <a:ea typeface="+mn-ea"/>
                <a:cs typeface="+mn-cs"/>
              </a:rPr>
              <a:t>3. Granger CB, Alexander JH, McMurray JJ, Lopes RD, </a:t>
            </a:r>
            <a:r>
              <a:rPr lang="en-CA" sz="1200" b="0" i="0" kern="1200" dirty="0" err="1">
                <a:solidFill>
                  <a:schemeClr val="tx1"/>
                </a:solidFill>
                <a:latin typeface="+mn-lt"/>
                <a:ea typeface="+mn-ea"/>
                <a:cs typeface="+mn-cs"/>
              </a:rPr>
              <a:t>Hylek</a:t>
            </a:r>
            <a:r>
              <a:rPr lang="en-CA" sz="1200" b="0" i="0" kern="1200" dirty="0">
                <a:solidFill>
                  <a:schemeClr val="tx1"/>
                </a:solidFill>
                <a:latin typeface="+mn-lt"/>
                <a:ea typeface="+mn-ea"/>
                <a:cs typeface="+mn-cs"/>
              </a:rPr>
              <a:t> EM, Hanna M, et al. Apixaban versus warfarin in patients with AF. N </a:t>
            </a:r>
            <a:r>
              <a:rPr lang="en-CA" sz="1200" b="0" i="0" kern="1200" dirty="0" err="1">
                <a:solidFill>
                  <a:schemeClr val="tx1"/>
                </a:solidFill>
                <a:latin typeface="+mn-lt"/>
                <a:ea typeface="+mn-ea"/>
                <a:cs typeface="+mn-cs"/>
              </a:rPr>
              <a:t>Engl</a:t>
            </a:r>
            <a:r>
              <a:rPr lang="en-CA" sz="1200" b="0" i="0" kern="1200" dirty="0">
                <a:solidFill>
                  <a:schemeClr val="tx1"/>
                </a:solidFill>
                <a:latin typeface="+mn-lt"/>
                <a:ea typeface="+mn-ea"/>
                <a:cs typeface="+mn-cs"/>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latin typeface="+mn-lt"/>
                <a:ea typeface="+mn-ea"/>
                <a:cs typeface="+mn-cs"/>
              </a:rPr>
              <a:t>4. Connolly SJ, </a:t>
            </a:r>
            <a:r>
              <a:rPr lang="en-CA" sz="1200" b="0" i="0" kern="1200" dirty="0" err="1">
                <a:solidFill>
                  <a:schemeClr val="tx1"/>
                </a:solidFill>
                <a:latin typeface="+mn-lt"/>
                <a:ea typeface="+mn-ea"/>
                <a:cs typeface="+mn-cs"/>
              </a:rPr>
              <a:t>Eikelboom</a:t>
            </a:r>
            <a:r>
              <a:rPr lang="en-CA" sz="1200" b="0" i="0" kern="1200" dirty="0">
                <a:solidFill>
                  <a:schemeClr val="tx1"/>
                </a:solidFill>
                <a:latin typeface="+mn-lt"/>
                <a:ea typeface="+mn-ea"/>
                <a:cs typeface="+mn-cs"/>
              </a:rPr>
              <a:t> J, Joyner C, Diener H-C, Hart R, </a:t>
            </a:r>
            <a:r>
              <a:rPr lang="en-CA" sz="1200" b="0" i="0" kern="1200" dirty="0" err="1">
                <a:solidFill>
                  <a:schemeClr val="tx1"/>
                </a:solidFill>
                <a:latin typeface="+mn-lt"/>
                <a:ea typeface="+mn-ea"/>
                <a:cs typeface="+mn-cs"/>
              </a:rPr>
              <a:t>Golitsyn</a:t>
            </a:r>
            <a:r>
              <a:rPr lang="en-CA" sz="1200" b="0" i="0" kern="1200" dirty="0">
                <a:solidFill>
                  <a:schemeClr val="tx1"/>
                </a:solidFill>
                <a:latin typeface="+mn-lt"/>
                <a:ea typeface="+mn-ea"/>
                <a:cs typeface="+mn-cs"/>
              </a:rPr>
              <a:t> S, et al. Apixaban in patients with AF. N </a:t>
            </a:r>
            <a:r>
              <a:rPr lang="en-CA" sz="1200" b="0" i="0" kern="1200" dirty="0" err="1">
                <a:solidFill>
                  <a:schemeClr val="tx1"/>
                </a:solidFill>
                <a:latin typeface="+mn-lt"/>
                <a:ea typeface="+mn-ea"/>
                <a:cs typeface="+mn-cs"/>
              </a:rPr>
              <a:t>Engl</a:t>
            </a:r>
            <a:r>
              <a:rPr lang="en-CA" sz="1200" b="0" i="0" kern="1200" dirty="0">
                <a:solidFill>
                  <a:schemeClr val="tx1"/>
                </a:solidFill>
                <a:latin typeface="+mn-lt"/>
                <a:ea typeface="+mn-ea"/>
                <a:cs typeface="+mn-cs"/>
              </a:rPr>
              <a:t> J Med. 2011; 364:806-17. </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baseline="0" dirty="0"/>
              <a:t>Cited in: </a:t>
            </a:r>
            <a:r>
              <a:rPr lang="en-US" sz="1200" dirty="0"/>
              <a:t>Diener HC, </a:t>
            </a:r>
            <a:r>
              <a:rPr lang="en-US" sz="1200" dirty="0" err="1"/>
              <a:t>Aisenberg</a:t>
            </a:r>
            <a:r>
              <a:rPr lang="en-US" sz="1200" dirty="0"/>
              <a:t> J, Ansell J,</a:t>
            </a:r>
            <a:r>
              <a:rPr lang="en-US" sz="1200" baseline="0" dirty="0"/>
              <a:t> et al. </a:t>
            </a:r>
            <a:r>
              <a:rPr lang="en-US" sz="1200" dirty="0"/>
              <a:t>Choosing a particular oral anticoagulant and dose for stroke prevention in individual patients with non-valvular atrial fibrillation: part 2.</a:t>
            </a:r>
            <a:r>
              <a:rPr lang="en-US" sz="1200" baseline="0" dirty="0"/>
              <a:t> </a:t>
            </a:r>
            <a:r>
              <a:rPr lang="en-US" sz="1200" dirty="0"/>
              <a:t>Eur Heart J. 2016 Feb 4. [</a:t>
            </a:r>
            <a:r>
              <a:rPr lang="en-US" sz="1200" dirty="0" err="1"/>
              <a:t>Epub</a:t>
            </a:r>
            <a:r>
              <a:rPr lang="en-US" sz="1200" dirty="0"/>
              <a:t> ahead of print].</a:t>
            </a:r>
          </a:p>
          <a:p>
            <a:endParaRPr lang="en-CA" dirty="0"/>
          </a:p>
        </p:txBody>
      </p:sp>
    </p:spTree>
    <p:extLst>
      <p:ext uri="{BB962C8B-B14F-4D97-AF65-F5344CB8AC3E}">
        <p14:creationId xmlns:p14="http://schemas.microsoft.com/office/powerpoint/2010/main" val="402003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response: 4</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035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23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49</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672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426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US" sz="1200" b="1" dirty="0">
                <a:latin typeface="+mn-lt"/>
              </a:rPr>
              <a:t>RESEARCH ARTICLE</a:t>
            </a:r>
          </a:p>
          <a:p>
            <a:pPr>
              <a:lnSpc>
                <a:spcPct val="50000"/>
              </a:lnSpc>
            </a:pPr>
            <a:endParaRPr lang="en-US" sz="1200" b="1" dirty="0">
              <a:latin typeface="+mn-lt"/>
            </a:endParaRPr>
          </a:p>
          <a:p>
            <a:r>
              <a:rPr lang="en-US" sz="1200" b="1" dirty="0">
                <a:latin typeface="+mn-lt"/>
              </a:rPr>
              <a:t>Risk of Fatal Bleeding in Episodes of Major Bleeding with New Oral Anticoagulants and Vitamin K </a:t>
            </a:r>
            <a:r>
              <a:rPr lang="en-US" sz="1200" b="1" dirty="0" err="1">
                <a:latin typeface="+mn-lt"/>
              </a:rPr>
              <a:t>Antigonists</a:t>
            </a:r>
            <a:r>
              <a:rPr lang="en-US" sz="1200" b="1" dirty="0">
                <a:latin typeface="+mn-lt"/>
              </a:rPr>
              <a:t>: A Systematic Review and Meta-Analysis  </a:t>
            </a:r>
          </a:p>
          <a:p>
            <a:endParaRPr lang="en-US" sz="1200" b="1" dirty="0">
              <a:latin typeface="+mn-lt"/>
            </a:endParaRPr>
          </a:p>
          <a:p>
            <a:r>
              <a:rPr lang="en-US" sz="1200" b="1" dirty="0">
                <a:latin typeface="+mn-lt"/>
              </a:rPr>
              <a:t>Joel </a:t>
            </a:r>
            <a:r>
              <a:rPr lang="en-US" sz="1200" b="1" dirty="0" err="1">
                <a:latin typeface="+mn-lt"/>
              </a:rPr>
              <a:t>Skaistis</a:t>
            </a:r>
            <a:r>
              <a:rPr lang="en-US" sz="1200" b="1" dirty="0">
                <a:latin typeface="+mn-lt"/>
              </a:rPr>
              <a:t>*, Travis </a:t>
            </a:r>
            <a:r>
              <a:rPr lang="en-US" sz="1200" b="1" dirty="0" err="1">
                <a:latin typeface="+mn-lt"/>
              </a:rPr>
              <a:t>Tagami</a:t>
            </a:r>
            <a:r>
              <a:rPr lang="en-US" sz="1200" b="1" dirty="0">
                <a:latin typeface="+mn-lt"/>
              </a:rPr>
              <a:t>: </a:t>
            </a:r>
            <a:r>
              <a:rPr lang="en-US" sz="1200" dirty="0">
                <a:latin typeface="+mn-lt"/>
              </a:rPr>
              <a:t>Department of Internal Medicine, William Beaumont Hospital, Royal Oak, Michigan, United States of America</a:t>
            </a:r>
          </a:p>
          <a:p>
            <a:endParaRPr lang="en-CA" dirty="0"/>
          </a:p>
        </p:txBody>
      </p:sp>
    </p:spTree>
    <p:extLst>
      <p:ext uri="{BB962C8B-B14F-4D97-AF65-F5344CB8AC3E}">
        <p14:creationId xmlns:p14="http://schemas.microsoft.com/office/powerpoint/2010/main" val="1957961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sz="1200" dirty="0">
                <a:latin typeface="+mn-lt"/>
              </a:rPr>
              <a:t>Response Options: 4 &amp; 5  </a:t>
            </a:r>
            <a:r>
              <a:rPr lang="en-US" sz="1200" dirty="0">
                <a:latin typeface="+mn-lt"/>
              </a:rPr>
              <a:t>in fact . Fatal bleeding &lt;&lt;&lt;&lt;&lt;&lt;DOAC then Warfarin Antidote rarely needed and Factor X antidote could be a few years away  Vit K is NOT an antidote for Warfarin </a:t>
            </a:r>
          </a:p>
          <a:p>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217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20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53</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15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666939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Response: 2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924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464343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1468252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110187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73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97536">
              <a:spcBef>
                <a:spcPts val="353"/>
              </a:spcBef>
            </a:pPr>
            <a:r>
              <a:rPr lang="en-US" sz="1200" dirty="0">
                <a:solidFill>
                  <a:srgbClr val="000000"/>
                </a:solidFill>
                <a:latin typeface="+mn-lt"/>
                <a:ea typeface="ヒラギノ角ゴ Pro W3" charset="0"/>
                <a:cs typeface="Arial" charset="0"/>
                <a:sym typeface="Arial" charset="0"/>
              </a:rPr>
              <a:t>Atrial fibrillation is more common in men than in women at all ages and increases significantly with age. Demographic projections suggest a tripling of the frequency over the next 40 years.</a:t>
            </a:r>
          </a:p>
          <a:p>
            <a:pPr marL="97536">
              <a:spcBef>
                <a:spcPts val="353"/>
              </a:spcBef>
            </a:pPr>
            <a:endParaRPr lang="en-US" sz="1200" dirty="0">
              <a:latin typeface="+mn-lt"/>
              <a:ea typeface="ヒラギノ角ゴ Pro W3" charset="0"/>
              <a:cs typeface="ヒラギノ角ゴ Pro W3" charset="0"/>
              <a:sym typeface="Lucida Grande" charset="0"/>
            </a:endParaRPr>
          </a:p>
          <a:p>
            <a:pPr marL="97536">
              <a:spcBef>
                <a:spcPts val="353"/>
              </a:spcBef>
            </a:pPr>
            <a:r>
              <a:rPr lang="en-US" sz="1200" dirty="0">
                <a:solidFill>
                  <a:srgbClr val="000000"/>
                </a:solidFill>
                <a:latin typeface="+mn-lt"/>
                <a:ea typeface="ヒラギノ角ゴ Pro W3" charset="0"/>
                <a:cs typeface="Arial" charset="0"/>
                <a:sym typeface="Arial" charset="0"/>
              </a:rPr>
              <a:t>The age- and sex-adjusted incidence of AF in 1995 to 2000, in Olmstead County, Minnesota, US, is shown in the graph on the left. Age was clearly an important risk factor for AF, with virtually no cases among individuals aged &lt;55 years. The incidence per 1000 patient years increased to over 40 and </a:t>
            </a:r>
            <a:r>
              <a:rPr lang="en-US" sz="1200" dirty="0">
                <a:solidFill>
                  <a:srgbClr val="EB00FE"/>
                </a:solidFill>
                <a:latin typeface="+mn-lt"/>
                <a:ea typeface="ヒラギノ角ゴ Pro W3" charset="0"/>
                <a:cs typeface="Arial" charset="0"/>
                <a:sym typeface="Arial" charset="0"/>
              </a:rPr>
              <a:t>to</a:t>
            </a:r>
            <a:r>
              <a:rPr lang="en-US" sz="1200" dirty="0">
                <a:solidFill>
                  <a:srgbClr val="000000"/>
                </a:solidFill>
                <a:latin typeface="+mn-lt"/>
                <a:ea typeface="ヒラギノ角ゴ Pro W3" charset="0"/>
                <a:cs typeface="Arial" charset="0"/>
                <a:sym typeface="Arial" charset="0"/>
              </a:rPr>
              <a:t> almost 29 among men and women, respectively, aged </a:t>
            </a:r>
            <a:r>
              <a:rPr lang="en-US" sz="1200" dirty="0">
                <a:solidFill>
                  <a:srgbClr val="000000"/>
                </a:solidFill>
                <a:latin typeface="+mn-lt"/>
                <a:ea typeface="ヒラギノ角ゴ Pro W3" charset="0"/>
                <a:cs typeface="Arial Bold" charset="0"/>
                <a:sym typeface="Arial Bold" charset="0"/>
              </a:rPr>
              <a:t>≥</a:t>
            </a:r>
            <a:r>
              <a:rPr lang="en-US" sz="1200" dirty="0">
                <a:solidFill>
                  <a:srgbClr val="000000"/>
                </a:solidFill>
                <a:latin typeface="+mn-lt"/>
                <a:ea typeface="ヒラギノ角ゴ Pro W3" charset="0"/>
                <a:cs typeface="Arial" charset="0"/>
                <a:sym typeface="Arial" charset="0"/>
              </a:rPr>
              <a:t>85 years. </a:t>
            </a:r>
          </a:p>
          <a:p>
            <a:pPr marL="97536">
              <a:spcBef>
                <a:spcPts val="353"/>
              </a:spcBef>
            </a:pPr>
            <a:endParaRPr lang="en-US" sz="1200" dirty="0">
              <a:solidFill>
                <a:srgbClr val="000000"/>
              </a:solidFill>
              <a:latin typeface="+mn-lt"/>
              <a:ea typeface="ヒラギノ角ゴ Pro W3" charset="0"/>
              <a:cs typeface="ヒラギノ角ゴ Pro W3" charset="0"/>
              <a:sym typeface="Arial" charset="0"/>
            </a:endParaRPr>
          </a:p>
          <a:p>
            <a:pPr marL="97536">
              <a:spcBef>
                <a:spcPts val="353"/>
              </a:spcBef>
            </a:pPr>
            <a:r>
              <a:rPr lang="en-US" sz="1200" dirty="0">
                <a:solidFill>
                  <a:srgbClr val="000000"/>
                </a:solidFill>
                <a:latin typeface="+mn-lt"/>
                <a:ea typeface="ヒラギノ角ゴ Pro W3" charset="0"/>
                <a:cs typeface="ヒラギノ角ゴ Pro W3" charset="0"/>
                <a:sym typeface="Arial" charset="0"/>
              </a:rPr>
              <a:t>The graph on the right shows the projected number of persons with AF in the US between 2000 and 2050. </a:t>
            </a:r>
            <a:r>
              <a:rPr lang="en-US" sz="1200" dirty="0" err="1">
                <a:solidFill>
                  <a:srgbClr val="000000"/>
                </a:solidFill>
                <a:latin typeface="+mn-lt"/>
                <a:ea typeface="ヒラギノ角ゴ Pro W3" charset="0"/>
                <a:cs typeface="ヒラギノ角ゴ Pro W3" charset="0"/>
                <a:sym typeface="Arial" charset="0"/>
              </a:rPr>
              <a:t>Miyasaka</a:t>
            </a:r>
            <a:r>
              <a:rPr lang="en-US" sz="1200" dirty="0">
                <a:solidFill>
                  <a:srgbClr val="000000"/>
                </a:solidFill>
                <a:latin typeface="+mn-lt"/>
                <a:ea typeface="ヒラギノ角ゴ Pro W3" charset="0"/>
                <a:cs typeface="ヒラギノ角ゴ Pro W3" charset="0"/>
                <a:sym typeface="Arial" charset="0"/>
              </a:rPr>
              <a:t> and colleagues project that, by year 2050, nearly 15.9 million people will have AF, assuming a continued increase in incidence rate similar to that in 1980-2000. All of these patients are at increased risk for stroke. </a:t>
            </a:r>
          </a:p>
          <a:p>
            <a:pPr marL="97536">
              <a:spcBef>
                <a:spcPts val="353"/>
              </a:spcBef>
            </a:pPr>
            <a:endParaRPr lang="en-US" sz="1200" dirty="0">
              <a:solidFill>
                <a:srgbClr val="CC1543"/>
              </a:solidFill>
              <a:latin typeface="+mn-lt"/>
              <a:ea typeface="ヒラギノ角ゴ Pro W3" charset="0"/>
              <a:cs typeface="ヒラギノ角ゴ Pro W3" charset="0"/>
              <a:sym typeface="Arial Bold" charset="0"/>
            </a:endParaRPr>
          </a:p>
          <a:p>
            <a:pPr marL="97536">
              <a:spcBef>
                <a:spcPts val="353"/>
              </a:spcBef>
            </a:pPr>
            <a:r>
              <a:rPr lang="en-US" sz="1200" dirty="0">
                <a:solidFill>
                  <a:srgbClr val="000000"/>
                </a:solidFill>
                <a:latin typeface="+mn-lt"/>
                <a:ea typeface="ヒラギノ角ゴ Pro W3" charset="0"/>
                <a:cs typeface="Arial Bold" charset="0"/>
                <a:sym typeface="Arial Bold" charset="0"/>
              </a:rPr>
              <a:t>Reference</a:t>
            </a:r>
          </a:p>
          <a:p>
            <a:pPr marL="97536">
              <a:spcBef>
                <a:spcPts val="353"/>
              </a:spcBef>
            </a:pPr>
            <a:r>
              <a:rPr lang="en-US" sz="1200" dirty="0" err="1">
                <a:solidFill>
                  <a:srgbClr val="000000"/>
                </a:solidFill>
                <a:latin typeface="+mn-lt"/>
                <a:ea typeface="ヒラギノ角ゴ Pro W3" charset="0"/>
                <a:cs typeface="Arial" charset="0"/>
                <a:sym typeface="Arial" charset="0"/>
              </a:rPr>
              <a:t>Miyasaka</a:t>
            </a:r>
            <a:r>
              <a:rPr lang="en-US" sz="1200" dirty="0">
                <a:solidFill>
                  <a:srgbClr val="000000"/>
                </a:solidFill>
                <a:latin typeface="+mn-lt"/>
                <a:ea typeface="ヒラギノ角ゴ Pro W3" charset="0"/>
                <a:cs typeface="Arial" charset="0"/>
                <a:sym typeface="Arial" charset="0"/>
              </a:rPr>
              <a:t> Y, Barnes ME, </a:t>
            </a:r>
            <a:r>
              <a:rPr lang="en-US" sz="1200" dirty="0" err="1">
                <a:solidFill>
                  <a:srgbClr val="000000"/>
                </a:solidFill>
                <a:latin typeface="+mn-lt"/>
                <a:ea typeface="ヒラギノ角ゴ Pro W3" charset="0"/>
                <a:cs typeface="Arial" charset="0"/>
                <a:sym typeface="Arial" charset="0"/>
              </a:rPr>
              <a:t>Gersh</a:t>
            </a:r>
            <a:r>
              <a:rPr lang="en-US" sz="1200" dirty="0">
                <a:solidFill>
                  <a:srgbClr val="000000"/>
                </a:solidFill>
                <a:latin typeface="+mn-lt"/>
                <a:ea typeface="ヒラギノ角ゴ Pro W3" charset="0"/>
                <a:cs typeface="Arial" charset="0"/>
                <a:sym typeface="Arial" charset="0"/>
              </a:rPr>
              <a:t> BJ et al. Secular trends in incidence of atrial fibrillation in Olmsted County, Minnesota, 1980 to 2000, and implications on the projections for future prevalence. </a:t>
            </a:r>
            <a:r>
              <a:rPr lang="en-US" sz="1200" i="1" dirty="0">
                <a:solidFill>
                  <a:srgbClr val="000000"/>
                </a:solidFill>
                <a:latin typeface="+mn-lt"/>
                <a:ea typeface="ヒラギノ角ゴ Pro W3" charset="0"/>
                <a:cs typeface="Arial" charset="0"/>
                <a:sym typeface="Arial" charset="0"/>
              </a:rPr>
              <a:t>Circulation</a:t>
            </a:r>
            <a:r>
              <a:rPr lang="en-US" sz="1200" dirty="0">
                <a:solidFill>
                  <a:srgbClr val="000000"/>
                </a:solidFill>
                <a:latin typeface="+mn-lt"/>
                <a:ea typeface="ヒラギノ角ゴ Pro W3" charset="0"/>
                <a:cs typeface="Arial" charset="0"/>
                <a:sym typeface="Arial" charset="0"/>
              </a:rPr>
              <a:t> 2006;114:119-125</a:t>
            </a:r>
            <a:endParaRPr lang="en-US" sz="1200" dirty="0">
              <a:latin typeface="+mn-lt"/>
            </a:endParaRPr>
          </a:p>
          <a:p>
            <a:r>
              <a:rPr lang="de-DE" sz="1200" b="0" baseline="0" dirty="0">
                <a:latin typeface="+mn-lt"/>
              </a:rPr>
              <a:t>. </a:t>
            </a:r>
            <a:endParaRPr lang="de-DE" sz="1200" b="0" dirty="0">
              <a:latin typeface="+mn-lt"/>
            </a:endParaRPr>
          </a:p>
          <a:p>
            <a:endParaRPr lang="en-CA" dirty="0"/>
          </a:p>
        </p:txBody>
      </p:sp>
    </p:spTree>
    <p:extLst>
      <p:ext uri="{BB962C8B-B14F-4D97-AF65-F5344CB8AC3E}">
        <p14:creationId xmlns:p14="http://schemas.microsoft.com/office/powerpoint/2010/main" val="1278876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531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3052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843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r>
              <a:rPr lang="en-US" sz="1200" dirty="0"/>
              <a:t>The</a:t>
            </a:r>
            <a:r>
              <a:rPr lang="en-US" sz="1200" baseline="0" dirty="0"/>
              <a:t> management of elderly patients is more complicated due to the higher prevalence of comorbid conditions and health-related concerns that increase in prevalence with age. </a:t>
            </a:r>
          </a:p>
          <a:p>
            <a:endParaRPr lang="en-US" sz="1200" baseline="0" dirty="0"/>
          </a:p>
          <a:p>
            <a:r>
              <a:rPr lang="en-US" sz="1200" baseline="0" dirty="0"/>
              <a:t>The management of elderly patients should take into consideration:</a:t>
            </a:r>
          </a:p>
          <a:p>
            <a:pPr marL="171450" indent="-171450">
              <a:buFont typeface="Arial" panose="020B0604020202020204" pitchFamily="34" charset="0"/>
              <a:buChar char="•"/>
            </a:pPr>
            <a:r>
              <a:rPr lang="en-US" sz="1200" baseline="0" dirty="0"/>
              <a:t>Frailty and risk of falls</a:t>
            </a:r>
          </a:p>
          <a:p>
            <a:pPr marL="171450" indent="-171450">
              <a:buFont typeface="Arial" panose="020B0604020202020204" pitchFamily="34" charset="0"/>
              <a:buChar char="•"/>
            </a:pPr>
            <a:r>
              <a:rPr lang="en-US" sz="1200" baseline="0" dirty="0"/>
              <a:t>Bleeding risk</a:t>
            </a:r>
          </a:p>
          <a:p>
            <a:pPr marL="171450" indent="-171450">
              <a:buFont typeface="Arial" panose="020B0604020202020204" pitchFamily="34" charset="0"/>
              <a:buChar char="•"/>
            </a:pPr>
            <a:r>
              <a:rPr lang="en-US" sz="1200" baseline="0" dirty="0"/>
              <a:t>Impaired renal function</a:t>
            </a:r>
          </a:p>
          <a:p>
            <a:pPr marL="171450" indent="-171450">
              <a:buFont typeface="Arial" panose="020B0604020202020204" pitchFamily="34" charset="0"/>
              <a:buChar char="•"/>
            </a:pPr>
            <a:r>
              <a:rPr lang="en-US" sz="1200" baseline="0" dirty="0"/>
              <a:t>Polypharmacy</a:t>
            </a:r>
          </a:p>
          <a:p>
            <a:pPr marL="171450" indent="-171450">
              <a:buFont typeface="Arial" panose="020B0604020202020204" pitchFamily="34" charset="0"/>
              <a:buChar char="•"/>
            </a:pPr>
            <a:r>
              <a:rPr lang="en-US" sz="1200" baseline="0" dirty="0"/>
              <a:t>Drug interactions</a:t>
            </a:r>
          </a:p>
          <a:p>
            <a:pPr marL="171450" indent="-171450">
              <a:buFont typeface="Arial" panose="020B0604020202020204" pitchFamily="34" charset="0"/>
              <a:buChar char="•"/>
            </a:pPr>
            <a:r>
              <a:rPr lang="en-US" sz="1200" baseline="0" dirty="0"/>
              <a:t>Compliance</a:t>
            </a:r>
          </a:p>
          <a:p>
            <a:pPr defTabSz="483198">
              <a:spcBef>
                <a:spcPct val="0"/>
              </a:spcBef>
            </a:pPr>
            <a:endParaRPr lang="fr-CA" sz="1200" dirty="0"/>
          </a:p>
          <a:p>
            <a:endParaRPr lang="en-CA" dirty="0"/>
          </a:p>
        </p:txBody>
      </p:sp>
    </p:spTree>
    <p:extLst>
      <p:ext uri="{BB962C8B-B14F-4D97-AF65-F5344CB8AC3E}">
        <p14:creationId xmlns:p14="http://schemas.microsoft.com/office/powerpoint/2010/main" val="3821716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kern="1200" baseline="0" dirty="0">
                <a:solidFill>
                  <a:schemeClr val="tx1"/>
                </a:solidFill>
                <a:latin typeface="+mn-lt"/>
                <a:ea typeface="+mn-ea"/>
                <a:cs typeface="+mn-cs"/>
              </a:rPr>
              <a:t>These data come from a cross-sectional study was conducted in 682 hospitalized patients aged 80 years and older with AF or atrial flutter in Montreal. Consumption of warfarin or a new oral anticoagulant was documented. Medical record data were used to determine each patient’s frailty status using the Clinical Frailty Scale (CFS) and to evaluate the risk of stroke (CHADS2) and bleeding (HAS-BLED).</a:t>
            </a:r>
          </a:p>
          <a:p>
            <a:r>
              <a:rPr lang="en-CA" sz="1200" kern="1200" baseline="0" dirty="0">
                <a:solidFill>
                  <a:schemeClr val="tx1"/>
                </a:solidFill>
                <a:latin typeface="+mn-lt"/>
                <a:ea typeface="+mn-ea"/>
                <a:cs typeface="+mn-cs"/>
              </a:rPr>
              <a:t>As shown in the figure, octogenarians with a higher risk of thromboembolism, a lower risk of bleeding, and a lower frailty score had a higher</a:t>
            </a:r>
          </a:p>
          <a:p>
            <a:r>
              <a:rPr lang="en-CA" sz="1200" kern="1200" baseline="0" dirty="0">
                <a:solidFill>
                  <a:schemeClr val="tx1"/>
                </a:solidFill>
                <a:latin typeface="+mn-lt"/>
                <a:ea typeface="+mn-ea"/>
                <a:cs typeface="+mn-cs"/>
              </a:rPr>
              <a:t>probability of receiving anticoagulation therapy. Notably, these relationships remained significant in multivariable logistic regression analyses controlled for age, history of falls, length of hospital stay, use of antiplatelet agents, and the CHADS2, HAS-BLED, and CFS scores.</a:t>
            </a:r>
          </a:p>
          <a:p>
            <a:endParaRPr lang="en-CA" sz="1200" dirty="0"/>
          </a:p>
          <a:p>
            <a:r>
              <a:rPr lang="en-CA" sz="1200" dirty="0"/>
              <a:t>Reference:</a:t>
            </a:r>
          </a:p>
          <a:p>
            <a:r>
              <a:rPr lang="en-US" sz="1200" dirty="0"/>
              <a:t>Lefebvre MC, </a:t>
            </a:r>
            <a:r>
              <a:rPr lang="en-CA" sz="1200" kern="1200" baseline="0" dirty="0">
                <a:solidFill>
                  <a:schemeClr val="tx1"/>
                </a:solidFill>
                <a:latin typeface="+mn-lt"/>
                <a:ea typeface="+mn-ea"/>
                <a:cs typeface="+mn-cs"/>
              </a:rPr>
              <a:t>St-Onge M, Glazer-Cavanagh M, </a:t>
            </a:r>
            <a:r>
              <a:rPr lang="en-US" sz="1200" dirty="0"/>
              <a:t>et al. </a:t>
            </a:r>
            <a:r>
              <a:rPr lang="en-CA" sz="1200" kern="1200" baseline="0" dirty="0">
                <a:solidFill>
                  <a:schemeClr val="tx1"/>
                </a:solidFill>
                <a:latin typeface="+mn-lt"/>
                <a:ea typeface="+mn-ea"/>
                <a:cs typeface="+mn-cs"/>
              </a:rPr>
              <a:t>The Effect of Bleeding Risk and Frailty Status on Anticoagulation Patterns in Octogenarians With Atrial Fibrillation: The FRAIL-AF Study. </a:t>
            </a:r>
            <a:r>
              <a:rPr lang="en-US" sz="1200" dirty="0"/>
              <a:t>Can J </a:t>
            </a:r>
            <a:r>
              <a:rPr lang="en-US" sz="1200" dirty="0" err="1"/>
              <a:t>Cardiol</a:t>
            </a:r>
            <a:r>
              <a:rPr lang="en-US" sz="1200" baseline="0" dirty="0"/>
              <a:t> </a:t>
            </a:r>
            <a:r>
              <a:rPr lang="en-US" sz="1200" dirty="0"/>
              <a:t>2016; 32(2):169-76.</a:t>
            </a:r>
          </a:p>
          <a:p>
            <a:pPr defTabSz="483198">
              <a:spcBef>
                <a:spcPct val="0"/>
              </a:spcBef>
            </a:pPr>
            <a:endParaRPr lang="fr-CA" sz="1200" dirty="0"/>
          </a:p>
          <a:p>
            <a:endParaRPr lang="en-CA" dirty="0"/>
          </a:p>
        </p:txBody>
      </p:sp>
    </p:spTree>
    <p:extLst>
      <p:ext uri="{BB962C8B-B14F-4D97-AF65-F5344CB8AC3E}">
        <p14:creationId xmlns:p14="http://schemas.microsoft.com/office/powerpoint/2010/main" val="2465923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dirty="0">
                <a:latin typeface="+mn-lt"/>
              </a:rPr>
              <a:t>The risk of falling is the most commonly cited reason for not providing oral anticoagulation, however risk calculations show this is not an adequate reason to avoid oral anticoagulation.</a:t>
            </a:r>
          </a:p>
          <a:p>
            <a:endParaRPr lang="en-CA" sz="1200" dirty="0">
              <a:latin typeface="+mn-lt"/>
            </a:endParaRPr>
          </a:p>
          <a:p>
            <a:pPr defTabSz="931637">
              <a:defRPr/>
            </a:pPr>
            <a:r>
              <a:rPr lang="en-CA" sz="1200" dirty="0">
                <a:latin typeface="+mn-lt"/>
              </a:rPr>
              <a:t>Five hundred and fifteen adult medical patients discharged on an oral anticoagulant were prospectively studied for the outcome of time to first major bleed within a 12-month follow-up period (adjusted for age, sex, alcohol abuse, number of drugs, concomitant treatment with antiplatelet agents and history of stroke or transient ischemic attack).</a:t>
            </a:r>
            <a:r>
              <a:rPr lang="en-CA" sz="1200" baseline="0" dirty="0">
                <a:latin typeface="+mn-lt"/>
              </a:rPr>
              <a:t> </a:t>
            </a:r>
            <a:r>
              <a:rPr lang="en-CA" sz="1200" dirty="0">
                <a:latin typeface="+mn-lt"/>
              </a:rPr>
              <a:t>Overall, 308 patients (59.8%) were at high risk of falling, and these patients had a nonsignificant higher crude incidence rate of major bleeding than patients at low risk of falling (8.0 vs 6.8 per 100 patient-years, p=0.64). In a multivariate analysis, a high falling risk was not associated with a statistically significant risk of a major bleed (hazard ratio 1.09; 95% confidence interval, 0.54-2.21). Overall, only 3 major bleeds occurred directly after a fall (incidence rate: 0.6 per 100 patient-years).</a:t>
            </a:r>
          </a:p>
          <a:p>
            <a:endParaRPr lang="en-CA" sz="1200" dirty="0">
              <a:latin typeface="+mn-lt"/>
            </a:endParaRPr>
          </a:p>
          <a:p>
            <a:pPr defTabSz="931637">
              <a:defRPr/>
            </a:pPr>
            <a:r>
              <a:rPr lang="en-CA" sz="1200" dirty="0">
                <a:latin typeface="+mn-lt"/>
              </a:rPr>
              <a:t>T</a:t>
            </a:r>
            <a:r>
              <a:rPr lang="en-CA" sz="1200" baseline="0" dirty="0">
                <a:latin typeface="+mn-lt"/>
              </a:rPr>
              <a:t>o assess whether the risk of falling should influence the choice of antithrombotic therapy in elderly patients with AF, a Markov decision model was used to determine the preferred treatment strategy for patients with AF who are 65 years of age and older, at risk of falling, and had no other contraindications to antithrombotic therapy. The authors found that for </a:t>
            </a:r>
            <a:r>
              <a:rPr lang="en-US" sz="1200" dirty="0">
                <a:latin typeface="+mn-lt"/>
              </a:rPr>
              <a:t>the calculated risk of subdural hematoma from falling to outweigh the stroke reduction benefit of warfarin, a patient with a 5% annual stroke risk from AF would have to fall </a:t>
            </a:r>
            <a:r>
              <a:rPr lang="en-US" sz="1200" b="1" i="1" kern="1200" baseline="0" dirty="0">
                <a:solidFill>
                  <a:schemeClr val="tx1"/>
                </a:solidFill>
                <a:latin typeface="+mn-lt"/>
                <a:ea typeface="+mn-ea"/>
                <a:cs typeface="+mn-cs"/>
              </a:rPr>
              <a:t>295 times </a:t>
            </a:r>
            <a:r>
              <a:rPr lang="en-US" sz="1200" dirty="0">
                <a:latin typeface="+mn-lt"/>
              </a:rPr>
              <a:t>in 1 year.</a:t>
            </a:r>
            <a:r>
              <a:rPr lang="en-US" sz="1200" baseline="30000" dirty="0">
                <a:latin typeface="+mn-lt"/>
              </a:rPr>
              <a:t>2</a:t>
            </a:r>
          </a:p>
          <a:p>
            <a:endParaRPr lang="en-CA" sz="1200" dirty="0">
              <a:latin typeface="+mn-lt"/>
            </a:endParaRPr>
          </a:p>
          <a:p>
            <a:r>
              <a:rPr lang="en-CA" sz="1200" b="1" dirty="0">
                <a:latin typeface="+mn-lt"/>
              </a:rPr>
              <a:t>References:</a:t>
            </a:r>
          </a:p>
          <a:p>
            <a:pPr marL="232909" indent="-232909" defTabSz="931637">
              <a:buFont typeface="+mj-lt"/>
              <a:buAutoNum type="arabicPeriod"/>
              <a:defRPr/>
            </a:pPr>
            <a:r>
              <a:rPr lang="en-CA" sz="1200" b="0" dirty="0" err="1">
                <a:latin typeface="+mn-lt"/>
              </a:rPr>
              <a:t>Donzé</a:t>
            </a:r>
            <a:r>
              <a:rPr lang="en-CA" sz="1200" b="0" dirty="0">
                <a:latin typeface="+mn-lt"/>
              </a:rPr>
              <a:t> J, Clair C, Hug B, et al. Risk of falls and major bleeds in patients on oral anticoagulation therapy. Am J Med. 2012;125:773-8. </a:t>
            </a:r>
          </a:p>
          <a:p>
            <a:pPr marL="232909" indent="-232909" defTabSz="931637">
              <a:buFont typeface="+mj-lt"/>
              <a:buAutoNum type="arabicPeriod"/>
              <a:defRPr/>
            </a:pPr>
            <a:r>
              <a:rPr lang="en-CA" sz="1200" b="0" dirty="0">
                <a:latin typeface="+mn-lt"/>
              </a:rPr>
              <a:t>Man-Son-Hing M, Nichol G, Lau A, et al. Choosing antithrombotic therapy for elderly patients with atrial fibrillation who are at risk for falls. Arch Intern Med. 1999;159:677-85.</a:t>
            </a:r>
          </a:p>
          <a:p>
            <a:pPr defTabSz="483198">
              <a:spcBef>
                <a:spcPct val="0"/>
              </a:spcBef>
            </a:pPr>
            <a:endParaRPr lang="fr-CA" sz="1200" dirty="0">
              <a:latin typeface="+mn-lt"/>
            </a:endParaRPr>
          </a:p>
          <a:p>
            <a:endParaRPr lang="en-CA" dirty="0"/>
          </a:p>
        </p:txBody>
      </p:sp>
    </p:spTree>
    <p:extLst>
      <p:ext uri="{BB962C8B-B14F-4D97-AF65-F5344CB8AC3E}">
        <p14:creationId xmlns:p14="http://schemas.microsoft.com/office/powerpoint/2010/main" val="4056310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This </a:t>
            </a:r>
            <a:r>
              <a:rPr lang="en-CA" sz="1200" dirty="0" err="1">
                <a:latin typeface="+mn-lt"/>
              </a:rPr>
              <a:t>subanalysis</a:t>
            </a:r>
            <a:r>
              <a:rPr lang="en-CA" sz="1200" baseline="0" dirty="0">
                <a:latin typeface="+mn-lt"/>
              </a:rPr>
              <a:t> was conducted to enhance understanding of whether a </a:t>
            </a:r>
            <a:r>
              <a:rPr lang="en-CA" sz="1200" dirty="0">
                <a:latin typeface="+mn-lt"/>
              </a:rPr>
              <a:t>history of falls</a:t>
            </a:r>
            <a:r>
              <a:rPr lang="en-CA" sz="1200" baseline="0" dirty="0">
                <a:latin typeface="+mn-lt"/>
              </a:rPr>
              <a:t> impacts on the relative benefits of </a:t>
            </a:r>
            <a:r>
              <a:rPr lang="en-CA" sz="1200" dirty="0">
                <a:latin typeface="+mn-lt"/>
              </a:rPr>
              <a:t>apixaban vs. warfarin as observed in the ARISTOTLE trial.</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a:t>
            </a:r>
            <a:r>
              <a:rPr lang="en-CA" sz="1200" baseline="0" dirty="0">
                <a:latin typeface="+mn-lt"/>
              </a:rPr>
              <a:t> analysis included the 1</a:t>
            </a:r>
            <a:r>
              <a:rPr lang="en-CA" sz="1200" dirty="0">
                <a:latin typeface="+mn-lt"/>
              </a:rPr>
              <a:t>6,491 patients in ARISTOTLE with information available about history of falls. Of these,</a:t>
            </a:r>
            <a:r>
              <a:rPr lang="en-CA" sz="1200" baseline="0" dirty="0">
                <a:latin typeface="+mn-lt"/>
              </a:rPr>
              <a:t> 7</a:t>
            </a:r>
            <a:r>
              <a:rPr lang="en-CA" sz="1200" dirty="0">
                <a:latin typeface="+mn-lt"/>
              </a:rPr>
              <a:t>53 (4.6%) patients had a history of falls in the past year prior to baseline.</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Compared with those without history of falls, patients with a falls were older (median 75 vs. 70 years), more likely to be female, to have dementia, depression, osteoporosis, fractures, prior bleeding of most types, higher CHADS2 (mean 2.53 vs. 2.14) and HASBLED scores (mean 2.40 vs. 1.77), and higher rates of study drug discontinuation.</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In</a:t>
            </a:r>
            <a:r>
              <a:rPr lang="en-CA" sz="1200" baseline="0" dirty="0">
                <a:latin typeface="+mn-lt"/>
              </a:rPr>
              <a:t> terms of efficacy, those with or without falls had </a:t>
            </a:r>
            <a:r>
              <a:rPr lang="en-CA" sz="1200" dirty="0">
                <a:latin typeface="+mn-lt"/>
              </a:rPr>
              <a:t>similar adjusted rates of stroke and of hemorrhagic stroke as those without a history of falls; however, as </a:t>
            </a:r>
            <a:r>
              <a:rPr lang="en-CA" sz="1200" dirty="0">
                <a:solidFill>
                  <a:srgbClr val="FFFF00"/>
                </a:solidFill>
                <a:latin typeface="+mn-lt"/>
              </a:rPr>
              <a:t>shown </a:t>
            </a:r>
            <a:r>
              <a:rPr lang="en-CA" sz="1200" dirty="0">
                <a:solidFill>
                  <a:srgbClr val="FF0000"/>
                </a:solidFill>
                <a:latin typeface="+mn-lt"/>
              </a:rPr>
              <a:t>in the figure</a:t>
            </a:r>
            <a:r>
              <a:rPr lang="en-CA" sz="1200" dirty="0">
                <a:latin typeface="+mn-lt"/>
              </a:rPr>
              <a:t>, they had higher rates of major bleeding (HR 1.39, 95% CI 1.05-1.85) and mortality (HR 1.70, 95% CI 1.36-2.14).</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 benefits of apixaban, compared with warfarin, on stroke/SE, bleeding, MI, and death were preserved,</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irrespective of falls.</a:t>
            </a:r>
          </a:p>
          <a:p>
            <a:endParaRPr lang="en-CA" sz="1200" dirty="0">
              <a:latin typeface="+mn-lt"/>
            </a:endParaRPr>
          </a:p>
          <a:p>
            <a:r>
              <a:rPr lang="en-CA" sz="1200" dirty="0">
                <a:latin typeface="+mn-lt"/>
              </a:rPr>
              <a:t>Reference:</a:t>
            </a:r>
          </a:p>
          <a:p>
            <a:pPr marL="0" marR="0" indent="0" algn="l" defTabSz="914400" rtl="0" eaLnBrk="1" fontAlgn="auto" latinLnBrk="0" hangingPunct="1">
              <a:lnSpc>
                <a:spcPct val="100000"/>
              </a:lnSpc>
              <a:spcBef>
                <a:spcPts val="0"/>
              </a:spcBef>
              <a:spcAft>
                <a:spcPts val="0"/>
              </a:spcAft>
              <a:buClrTx/>
              <a:buSzTx/>
              <a:buFontTx/>
              <a:buNone/>
              <a:tabLst/>
              <a:defRPr/>
            </a:pPr>
            <a:r>
              <a:rPr lang="fr-FR" altLang="en-US" sz="1200" dirty="0">
                <a:latin typeface="+mn-lt"/>
              </a:rPr>
              <a:t>Rao P, </a:t>
            </a:r>
            <a:r>
              <a:rPr lang="en-CA" sz="1200" kern="1200" baseline="0" dirty="0">
                <a:solidFill>
                  <a:schemeClr val="tx1"/>
                </a:solidFill>
                <a:latin typeface="+mn-lt"/>
                <a:ea typeface="+mn-ea"/>
                <a:cs typeface="+mn-cs"/>
              </a:rPr>
              <a:t>Alexander JH, </a:t>
            </a:r>
            <a:r>
              <a:rPr lang="en-CA" sz="1200" kern="1200" baseline="0" dirty="0" err="1">
                <a:solidFill>
                  <a:schemeClr val="tx1"/>
                </a:solidFill>
                <a:latin typeface="+mn-lt"/>
                <a:ea typeface="+mn-ea"/>
                <a:cs typeface="+mn-cs"/>
              </a:rPr>
              <a:t>Wojdyla</a:t>
            </a:r>
            <a:r>
              <a:rPr lang="en-CA" sz="1200" kern="1200" baseline="0" dirty="0">
                <a:solidFill>
                  <a:schemeClr val="tx1"/>
                </a:solidFill>
                <a:latin typeface="+mn-lt"/>
                <a:ea typeface="+mn-ea"/>
                <a:cs typeface="+mn-cs"/>
              </a:rPr>
              <a:t> D, </a:t>
            </a:r>
            <a:r>
              <a:rPr lang="fr-FR" altLang="en-US" sz="1200" dirty="0">
                <a:latin typeface="+mn-lt"/>
              </a:rPr>
              <a:t>et al. </a:t>
            </a:r>
            <a:r>
              <a:rPr lang="en-CA" altLang="en-US" sz="1200" dirty="0">
                <a:latin typeface="+mn-lt"/>
              </a:rPr>
              <a:t>Patients with atrial fibrillation and history of falls are at high risk for bleeding but have less bleeding</a:t>
            </a:r>
          </a:p>
          <a:p>
            <a:pPr marL="0" marR="0" indent="0" algn="l" defTabSz="914400" rtl="0" eaLnBrk="1" fontAlgn="auto" latinLnBrk="0" hangingPunct="1">
              <a:lnSpc>
                <a:spcPct val="100000"/>
              </a:lnSpc>
              <a:spcBef>
                <a:spcPts val="0"/>
              </a:spcBef>
              <a:spcAft>
                <a:spcPts val="0"/>
              </a:spcAft>
              <a:buClrTx/>
              <a:buSzTx/>
              <a:buFontTx/>
              <a:buNone/>
              <a:tabLst/>
              <a:defRPr/>
            </a:pPr>
            <a:r>
              <a:rPr lang="en-CA" altLang="en-US" sz="1200" dirty="0">
                <a:latin typeface="+mn-lt"/>
              </a:rPr>
              <a:t>with apixaban than warfarin: results from the ARISTOTLE trial. </a:t>
            </a:r>
            <a:r>
              <a:rPr lang="fr-FR" altLang="en-US" sz="1200" dirty="0" err="1">
                <a:latin typeface="+mn-lt"/>
              </a:rPr>
              <a:t>Presented</a:t>
            </a:r>
            <a:r>
              <a:rPr lang="fr-FR" altLang="en-US" sz="1200" dirty="0">
                <a:latin typeface="+mn-lt"/>
              </a:rPr>
              <a:t> at ESC 2016. abstract #1352.</a:t>
            </a:r>
          </a:p>
          <a:p>
            <a:endParaRPr lang="en-CA" dirty="0"/>
          </a:p>
        </p:txBody>
      </p:sp>
    </p:spTree>
    <p:extLst>
      <p:ext uri="{BB962C8B-B14F-4D97-AF65-F5344CB8AC3E}">
        <p14:creationId xmlns:p14="http://schemas.microsoft.com/office/powerpoint/2010/main" val="110399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dirty="0"/>
          </a:p>
        </p:txBody>
      </p:sp>
    </p:spTree>
    <p:extLst>
      <p:ext uri="{BB962C8B-B14F-4D97-AF65-F5344CB8AC3E}">
        <p14:creationId xmlns:p14="http://schemas.microsoft.com/office/powerpoint/2010/main" val="361399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dirty="0"/>
          </a:p>
        </p:txBody>
      </p:sp>
    </p:spTree>
    <p:extLst>
      <p:ext uri="{BB962C8B-B14F-4D97-AF65-F5344CB8AC3E}">
        <p14:creationId xmlns:p14="http://schemas.microsoft.com/office/powerpoint/2010/main" val="329324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dirty="0"/>
          </a:p>
        </p:txBody>
      </p:sp>
    </p:spTree>
    <p:extLst>
      <p:ext uri="{BB962C8B-B14F-4D97-AF65-F5344CB8AC3E}">
        <p14:creationId xmlns:p14="http://schemas.microsoft.com/office/powerpoint/2010/main" val="147195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altLang="en-US"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Arial" charset="0"/>
                <a:sym typeface="Arial" charset="0"/>
              </a:rPr>
              <a:t>In a recent study by Gladstone and colleagues of nearly 600 patients who were admitted to the hospital with a first ischemic stroke from AF, 60% were disabling and 20% were fatal. </a:t>
            </a:r>
          </a:p>
          <a:p>
            <a:pPr lvl="0" algn="l" defTabSz="914400">
              <a:defRPr/>
            </a:pPr>
            <a:endParaRPr lang="en-CA" sz="1200" b="1" dirty="0">
              <a:solidFill>
                <a:prstClr val="black"/>
              </a:solidFill>
              <a:latin typeface="+mn-lt"/>
              <a:cs typeface="Candara"/>
            </a:endParaRPr>
          </a:p>
          <a:p>
            <a:endParaRPr lang="en-CA" dirty="0"/>
          </a:p>
        </p:txBody>
      </p:sp>
    </p:spTree>
    <p:extLst>
      <p:ext uri="{BB962C8B-B14F-4D97-AF65-F5344CB8AC3E}">
        <p14:creationId xmlns:p14="http://schemas.microsoft.com/office/powerpoint/2010/main" val="401075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815766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698353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7772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00820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68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41101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817417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15693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45625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261085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96278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376675062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53630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427785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29786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866677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06130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7597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34414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12188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196094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233330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58706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3/31/2020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3/31/2020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038669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3/31/2020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265646417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slide" Target="slide49.xml"/><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jp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49.xml"/><Relationship Id="rId4" Type="http://schemas.openxmlformats.org/officeDocument/2006/relationships/slide" Target="slide44.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49.xml"/><Relationship Id="rId4" Type="http://schemas.openxmlformats.org/officeDocument/2006/relationships/slide" Target="slide4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49.xml"/><Relationship Id="rId4" Type="http://schemas.openxmlformats.org/officeDocument/2006/relationships/slide" Target="slide4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49.xml"/><Relationship Id="rId4" Type="http://schemas.openxmlformats.org/officeDocument/2006/relationships/slide" Target="slide4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image" Target="../media/image2.png"/><Relationship Id="rId7" Type="http://schemas.openxmlformats.org/officeDocument/2006/relationships/slide" Target="slide58.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49.xml"/><Relationship Id="rId10" Type="http://schemas.openxmlformats.org/officeDocument/2006/relationships/image" Target="../media/image4.tif"/><Relationship Id="rId4" Type="http://schemas.openxmlformats.org/officeDocument/2006/relationships/slide" Target="slide44.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chart" Target="../charts/char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tif"/><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hyperlink" Target="http://www.umm.uni-heidelberg.de/ag/forta/" TargetMode="Externa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t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6</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5" name="TextBox 24">
            <a:extLst>
              <a:ext uri="{FF2B5EF4-FFF2-40B4-BE49-F238E27FC236}">
                <a16:creationId xmlns:a16="http://schemas.microsoft.com/office/drawing/2014/main" id="{2DA6D8C5-9FC8-4AD0-BE9E-03C2EB4A53FB}"/>
              </a:ext>
            </a:extLst>
          </p:cNvPr>
          <p:cNvSpPr txBox="1"/>
          <p:nvPr/>
        </p:nvSpPr>
        <p:spPr>
          <a:xfrm>
            <a:off x="935552" y="2008724"/>
            <a:ext cx="2761130" cy="646331"/>
          </a:xfrm>
          <a:prstGeom prst="rect">
            <a:avLst/>
          </a:prstGeom>
          <a:noFill/>
        </p:spPr>
        <p:txBody>
          <a:bodyPr wrap="square" rtlCol="0">
            <a:spAutoFit/>
          </a:bodyPr>
          <a:lstStyle/>
          <a:p>
            <a:pPr lvl="0" algn="ctr">
              <a:defRPr/>
            </a:pPr>
            <a:r>
              <a:rPr lang="en-US" sz="3600" b="1" dirty="0">
                <a:ln w="10160">
                  <a:solidFill>
                    <a:srgbClr val="102642"/>
                  </a:solidFill>
                  <a:prstDash val="solid"/>
                </a:ln>
                <a:solidFill>
                  <a:prstClr val="white"/>
                </a:solidFill>
                <a:latin typeface="Arial Narrow" panose="020B0606020202030204" pitchFamily="34" charset="0"/>
              </a:rPr>
              <a:t>Beth</a:t>
            </a:r>
            <a:endParaRPr lang="en-CA" sz="3600" b="1" dirty="0">
              <a:ln w="10160">
                <a:solidFill>
                  <a:srgbClr val="102642"/>
                </a:solidFill>
                <a:prstDash val="solid"/>
              </a:ln>
              <a:solidFill>
                <a:prstClr val="white"/>
              </a:solidFill>
              <a:latin typeface="Arial Narrow" panose="020B0606020202030204" pitchFamily="34" charset="0"/>
            </a:endParaRPr>
          </a:p>
        </p:txBody>
      </p:sp>
      <p:sp>
        <p:nvSpPr>
          <p:cNvPr id="26" name="TextBox 25">
            <a:extLst>
              <a:ext uri="{FF2B5EF4-FFF2-40B4-BE49-F238E27FC236}">
                <a16:creationId xmlns:a16="http://schemas.microsoft.com/office/drawing/2014/main" id="{668AE313-720D-45F1-8C72-D3E872673D76}"/>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Stroke Prevention in the Elderly Patient with Atrial Fibrillation</a:t>
            </a:r>
          </a:p>
        </p:txBody>
      </p:sp>
      <p:pic>
        <p:nvPicPr>
          <p:cNvPr id="17" name="Picture 16" descr="A person standing posing for the camera&#10;&#10;Description automatically generated">
            <a:extLst>
              <a:ext uri="{FF2B5EF4-FFF2-40B4-BE49-F238E27FC236}">
                <a16:creationId xmlns:a16="http://schemas.microsoft.com/office/drawing/2014/main" id="{4BFF066F-3E16-4064-9CF5-B12BE6DB9E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940" y="1959926"/>
            <a:ext cx="1126679" cy="3384105"/>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1200329"/>
          </a:xfrm>
          <a:prstGeom prst="rect">
            <a:avLst/>
          </a:prstGeom>
          <a:noFill/>
        </p:spPr>
        <p:txBody>
          <a:bodyPr wrap="square">
            <a:spAutoFit/>
          </a:bodyPr>
          <a:lstStyle/>
          <a:p>
            <a:pPr lvl="0">
              <a:defRPr/>
            </a:pPr>
            <a:r>
              <a:rPr lang="en-CA" sz="3600" b="1" dirty="0">
                <a:solidFill>
                  <a:srgbClr val="424242"/>
                </a:solidFill>
                <a:latin typeface="Arial Narrow" panose="020B0606020202030204" pitchFamily="34" charset="0"/>
                <a:cs typeface="Aharoni" panose="02010803020104030203" pitchFamily="2" charset="-79"/>
              </a:rPr>
              <a:t>Updated Definitions of CHADS</a:t>
            </a:r>
            <a:r>
              <a:rPr lang="en-CA" sz="3600" b="1" baseline="-25000" dirty="0">
                <a:solidFill>
                  <a:srgbClr val="424242"/>
                </a:solidFill>
                <a:latin typeface="Arial Narrow" panose="020B0606020202030204" pitchFamily="34" charset="0"/>
                <a:cs typeface="Aharoni" panose="02010803020104030203" pitchFamily="2" charset="-79"/>
              </a:rPr>
              <a:t>2</a:t>
            </a:r>
            <a:r>
              <a:rPr lang="en-CA" sz="3600" b="1" dirty="0">
                <a:solidFill>
                  <a:srgbClr val="424242"/>
                </a:solidFill>
                <a:latin typeface="Arial Narrow" panose="020B0606020202030204" pitchFamily="34" charset="0"/>
                <a:cs typeface="Aharoni" panose="02010803020104030203" pitchFamily="2" charset="-79"/>
              </a:rPr>
              <a:t> Components</a:t>
            </a:r>
            <a:endParaRPr kumimoji="0" lang="en-CA" sz="3200" b="1" i="0" u="none" strike="noStrike" kern="1200" cap="none" spc="0" normalizeH="0" baseline="0" noProof="0" dirty="0">
              <a:ln>
                <a:noFill/>
              </a:ln>
              <a:solidFill>
                <a:srgbClr val="424242"/>
              </a:solidFill>
              <a:effectLst/>
              <a:uLnTx/>
              <a:uFillTx/>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77" name="TextBox 76">
            <a:extLst>
              <a:ext uri="{FF2B5EF4-FFF2-40B4-BE49-F238E27FC236}">
                <a16:creationId xmlns:a16="http://schemas.microsoft.com/office/drawing/2014/main" id="{969E6633-7758-4A2F-9806-B6B77B2519E8}"/>
              </a:ext>
            </a:extLst>
          </p:cNvPr>
          <p:cNvSpPr txBox="1"/>
          <p:nvPr/>
        </p:nvSpPr>
        <p:spPr>
          <a:xfrm>
            <a:off x="71423" y="6544609"/>
            <a:ext cx="8988258" cy="246221"/>
          </a:xfrm>
          <a:prstGeom prst="rect">
            <a:avLst/>
          </a:prstGeom>
          <a:noFill/>
        </p:spPr>
        <p:txBody>
          <a:bodyPr wrap="square" rtlCol="0">
            <a:spAutoFit/>
          </a:bodyPr>
          <a:lstStyle/>
          <a:p>
            <a:pPr lvl="0">
              <a:defRPr/>
            </a:pPr>
            <a:r>
              <a:rPr lang="da-DK" altLang="en-US" sz="1000" dirty="0">
                <a:solidFill>
                  <a:prstClr val="white"/>
                </a:solidFill>
                <a:latin typeface="Arial Narrow" panose="020B0606020202030204" pitchFamily="34" charset="0"/>
                <a:cs typeface="Lato"/>
              </a:rPr>
              <a:t>Macle L et al. Can J Cardiol 31:1207-18, 2015</a:t>
            </a:r>
          </a:p>
        </p:txBody>
      </p:sp>
      <p:sp>
        <p:nvSpPr>
          <p:cNvPr id="12" name="Text Box 11">
            <a:extLst>
              <a:ext uri="{FF2B5EF4-FFF2-40B4-BE49-F238E27FC236}">
                <a16:creationId xmlns:a16="http://schemas.microsoft.com/office/drawing/2014/main" id="{254CEA5B-F86D-466D-838C-6788BD30CFC2}"/>
              </a:ext>
            </a:extLst>
          </p:cNvPr>
          <p:cNvSpPr txBox="1">
            <a:spLocks noChangeArrowheads="1"/>
          </p:cNvSpPr>
          <p:nvPr/>
        </p:nvSpPr>
        <p:spPr bwMode="auto">
          <a:xfrm>
            <a:off x="23965" y="925256"/>
            <a:ext cx="8990898" cy="539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406400" algn="l"/>
              </a:tabLst>
              <a:defRPr sz="2400" b="1" i="1">
                <a:solidFill>
                  <a:schemeClr val="tx2"/>
                </a:solidFill>
                <a:latin typeface="Arial" charset="0"/>
                <a:ea typeface="ＭＳ Ｐゴシック" charset="0"/>
                <a:cs typeface="ＭＳ Ｐゴシック" charset="0"/>
              </a:defRPr>
            </a:lvl1pPr>
            <a:lvl2pPr marL="190500">
              <a:tabLst>
                <a:tab pos="406400" algn="l"/>
              </a:tabLst>
              <a:defRPr sz="2400" b="1" i="1">
                <a:solidFill>
                  <a:schemeClr val="tx2"/>
                </a:solidFill>
                <a:latin typeface="Arial" charset="0"/>
                <a:ea typeface="ＭＳ Ｐゴシック" charset="0"/>
              </a:defRPr>
            </a:lvl2pPr>
            <a:lvl3pPr marL="1143000" indent="-228600">
              <a:tabLst>
                <a:tab pos="406400" algn="l"/>
              </a:tabLst>
              <a:defRPr sz="2400" b="1" i="1">
                <a:solidFill>
                  <a:schemeClr val="tx2"/>
                </a:solidFill>
                <a:latin typeface="Arial" charset="0"/>
                <a:ea typeface="ＭＳ Ｐゴシック" charset="0"/>
              </a:defRPr>
            </a:lvl3pPr>
            <a:lvl4pPr marL="1600200" indent="-228600">
              <a:tabLst>
                <a:tab pos="406400" algn="l"/>
              </a:tabLst>
              <a:defRPr sz="2400" b="1" i="1">
                <a:solidFill>
                  <a:schemeClr val="tx2"/>
                </a:solidFill>
                <a:latin typeface="Arial" charset="0"/>
                <a:ea typeface="ＭＳ Ｐゴシック" charset="0"/>
              </a:defRPr>
            </a:lvl4pPr>
            <a:lvl5pPr marL="2057400" indent="-228600">
              <a:tabLst>
                <a:tab pos="406400" algn="l"/>
              </a:tabLst>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9pPr>
          </a:lstStyle>
          <a:p>
            <a:pPr marL="533400" lvl="1" indent="-342900">
              <a:lnSpc>
                <a:spcPct val="110000"/>
              </a:lnSpc>
              <a:spcBef>
                <a:spcPct val="50000"/>
              </a:spcBef>
              <a:buClr>
                <a:srgbClr val="00BF96"/>
              </a:buClr>
              <a:buFont typeface="Wingdings" panose="05000000000000000000" pitchFamily="2" charset="2"/>
              <a:buChar char="§"/>
            </a:pPr>
            <a:endParaRPr lang="en-US" i="0" dirty="0">
              <a:solidFill>
                <a:schemeClr val="tx1"/>
              </a:solidFill>
              <a:latin typeface="Arial Narrow" panose="020B0606020202030204" pitchFamily="34" charset="0"/>
            </a:endParaRP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CHF = S/S of systolic CHF ( </a:t>
            </a:r>
            <a:r>
              <a:rPr lang="en-US" sz="2200" i="0" dirty="0">
                <a:solidFill>
                  <a:schemeClr val="tx1">
                    <a:lumMod val="75000"/>
                    <a:lumOff val="25000"/>
                  </a:schemeClr>
                </a:solidFill>
                <a:latin typeface="Arial Narrow" panose="020B0606020202030204" pitchFamily="34" charset="0"/>
                <a:ea typeface="Wingdings"/>
                <a:cs typeface="Wingdings"/>
                <a:sym typeface="Wingdings"/>
              </a:rPr>
              <a:t></a:t>
            </a:r>
            <a:r>
              <a:rPr lang="en-US" sz="2200" i="0" dirty="0">
                <a:solidFill>
                  <a:schemeClr val="tx1">
                    <a:lumMod val="75000"/>
                    <a:lumOff val="25000"/>
                  </a:schemeClr>
                </a:solidFill>
                <a:latin typeface="Arial Narrow" panose="020B0606020202030204" pitchFamily="34" charset="0"/>
              </a:rPr>
              <a:t> LVEF assumed), mod-severe </a:t>
            </a:r>
            <a:r>
              <a:rPr lang="en-US" sz="2200" i="0" dirty="0">
                <a:solidFill>
                  <a:schemeClr val="tx1">
                    <a:lumMod val="75000"/>
                    <a:lumOff val="25000"/>
                  </a:schemeClr>
                </a:solidFill>
                <a:latin typeface="Arial Narrow" panose="020B0606020202030204" pitchFamily="34" charset="0"/>
                <a:ea typeface="Wingdings"/>
                <a:cs typeface="Wingdings"/>
                <a:sym typeface="Wingdings"/>
              </a:rPr>
              <a:t></a:t>
            </a:r>
            <a:r>
              <a:rPr lang="en-US" sz="2200" i="0" dirty="0">
                <a:solidFill>
                  <a:schemeClr val="tx1">
                    <a:lumMod val="75000"/>
                    <a:lumOff val="25000"/>
                  </a:schemeClr>
                </a:solidFill>
                <a:latin typeface="Arial Narrow" panose="020B0606020202030204" pitchFamily="34" charset="0"/>
              </a:rPr>
              <a:t> LVEF, hospitalization with CHF regardless of LVEF </a:t>
            </a: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Age = ≥ 65 years</a:t>
            </a:r>
            <a:endParaRPr lang="en-US" sz="2200" i="0" baseline="30000" dirty="0">
              <a:solidFill>
                <a:schemeClr val="tx1">
                  <a:lumMod val="75000"/>
                  <a:lumOff val="25000"/>
                </a:schemeClr>
              </a:solidFill>
              <a:latin typeface="Arial Narrow" panose="020B0606020202030204" pitchFamily="34" charset="0"/>
            </a:endParaRP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HTN = resting BP &gt;140 systolic or &gt;90 diastolic on two occasions or current antihypertensive drug treatment</a:t>
            </a: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Diabetes mellitus = fasting glucose ≥ 7.0 </a:t>
            </a:r>
            <a:r>
              <a:rPr lang="en-US" sz="2200" i="0" dirty="0" err="1">
                <a:solidFill>
                  <a:schemeClr val="tx1">
                    <a:lumMod val="75000"/>
                    <a:lumOff val="25000"/>
                  </a:schemeClr>
                </a:solidFill>
                <a:latin typeface="Arial Narrow" panose="020B0606020202030204" pitchFamily="34" charset="0"/>
              </a:rPr>
              <a:t>mmol</a:t>
            </a:r>
            <a:r>
              <a:rPr lang="en-US" sz="2200" i="0" dirty="0">
                <a:solidFill>
                  <a:schemeClr val="tx1">
                    <a:lumMod val="75000"/>
                    <a:lumOff val="25000"/>
                  </a:schemeClr>
                </a:solidFill>
                <a:latin typeface="Arial Narrow" panose="020B0606020202030204" pitchFamily="34" charset="0"/>
              </a:rPr>
              <a:t>/L (126 mg/</a:t>
            </a:r>
            <a:r>
              <a:rPr lang="en-US" sz="2200" i="0" dirty="0" err="1">
                <a:solidFill>
                  <a:schemeClr val="tx1">
                    <a:lumMod val="75000"/>
                    <a:lumOff val="25000"/>
                  </a:schemeClr>
                </a:solidFill>
                <a:latin typeface="Arial Narrow" panose="020B0606020202030204" pitchFamily="34" charset="0"/>
              </a:rPr>
              <a:t>dL</a:t>
            </a:r>
            <a:r>
              <a:rPr lang="en-US" sz="2200" i="0" dirty="0">
                <a:solidFill>
                  <a:schemeClr val="tx1">
                    <a:lumMod val="75000"/>
                    <a:lumOff val="25000"/>
                  </a:schemeClr>
                </a:solidFill>
                <a:latin typeface="Arial Narrow" panose="020B0606020202030204" pitchFamily="34" charset="0"/>
              </a:rPr>
              <a:t>) or treatment with oral hypoglycemic agents or insulin</a:t>
            </a: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Stroke = ischemic stroke or TIA diagnosed by a neurologist or systemic or pulmonary thromboembolism</a:t>
            </a:r>
          </a:p>
          <a:p>
            <a:pPr marL="533400" lvl="1" indent="-342900">
              <a:lnSpc>
                <a:spcPct val="110000"/>
              </a:lnSpc>
              <a:spcBef>
                <a:spcPct val="50000"/>
              </a:spcBef>
              <a:buClr>
                <a:srgbClr val="00BF96"/>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Vascular disease = CAD, PVD, or aortic plaque</a:t>
            </a:r>
          </a:p>
        </p:txBody>
      </p:sp>
    </p:spTree>
    <p:extLst>
      <p:ext uri="{BB962C8B-B14F-4D97-AF65-F5344CB8AC3E}">
        <p14:creationId xmlns:p14="http://schemas.microsoft.com/office/powerpoint/2010/main" val="349515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12432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10" name="Oval 9">
            <a:hlinkClick r:id="rId4" action="ppaction://hlinksldjump"/>
            <a:extLst>
              <a:ext uri="{FF2B5EF4-FFF2-40B4-BE49-F238E27FC236}">
                <a16:creationId xmlns:a16="http://schemas.microsoft.com/office/drawing/2014/main" id="{72339142-E2C9-40D1-B6E2-0CFF862E1568}"/>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11" name="Rectangle 10">
            <a:extLst>
              <a:ext uri="{FF2B5EF4-FFF2-40B4-BE49-F238E27FC236}">
                <a16:creationId xmlns:a16="http://schemas.microsoft.com/office/drawing/2014/main" id="{CF66E8B5-13FC-4A49-8549-8F657CA7B8C2}"/>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3" name="Rectangle 12">
            <a:extLst>
              <a:ext uri="{FF2B5EF4-FFF2-40B4-BE49-F238E27FC236}">
                <a16:creationId xmlns:a16="http://schemas.microsoft.com/office/drawing/2014/main" id="{AC8A9AEA-C156-4995-8A5F-6F69E75D967D}"/>
              </a:ext>
            </a:extLst>
          </p:cNvPr>
          <p:cNvSpPr/>
          <p:nvPr/>
        </p:nvSpPr>
        <p:spPr>
          <a:xfrm>
            <a:off x="1639771" y="2533404"/>
            <a:ext cx="6808752" cy="584775"/>
          </a:xfrm>
          <a:prstGeom prst="rect">
            <a:avLst/>
          </a:prstGeom>
        </p:spPr>
        <p:txBody>
          <a:bodyPr wrap="square" anchor="b">
            <a:spAutoFit/>
          </a:bodyPr>
          <a:lstStyle/>
          <a:p>
            <a:pPr lvl="0" defTabSz="914400" fontAlgn="base"/>
            <a:r>
              <a:rPr lang="en-CA" sz="32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AF-related strokes are often devastating</a:t>
            </a:r>
            <a:endParaRPr kumimoji="0" lang="en-CA"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4" name="Oval 13">
            <a:hlinkClick r:id="rId5" action="ppaction://hlinksldjump"/>
            <a:extLst>
              <a:ext uri="{FF2B5EF4-FFF2-40B4-BE49-F238E27FC236}">
                <a16:creationId xmlns:a16="http://schemas.microsoft.com/office/drawing/2014/main" id="{2CCCD519-CC11-4899-9862-F7E4B8EBF065}"/>
              </a:ext>
            </a:extLst>
          </p:cNvPr>
          <p:cNvSpPr/>
          <p:nvPr/>
        </p:nvSpPr>
        <p:spPr>
          <a:xfrm>
            <a:off x="763272" y="2466162"/>
            <a:ext cx="731520" cy="731520"/>
          </a:xfrm>
          <a:prstGeom prst="ellipse">
            <a:avLst/>
          </a:prstGeom>
          <a:solidFill>
            <a:srgbClr val="0953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248917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71423" y="281791"/>
            <a:ext cx="7051539" cy="646331"/>
          </a:xfrm>
          <a:prstGeom prst="rect">
            <a:avLst/>
          </a:prstGeom>
          <a:noFill/>
        </p:spPr>
        <p:txBody>
          <a:bodyPr wrap="square">
            <a:spAutoFit/>
          </a:bodyPr>
          <a:lstStyle/>
          <a:p>
            <a:pPr lvl="0">
              <a:defRPr/>
            </a:pPr>
            <a:r>
              <a:rPr lang="en-US" sz="3600" b="1" dirty="0">
                <a:solidFill>
                  <a:prstClr val="black">
                    <a:lumMod val="85000"/>
                    <a:lumOff val="15000"/>
                  </a:prstClr>
                </a:solidFill>
                <a:latin typeface="Arial Narrow" panose="020B0606020202030204" pitchFamily="34" charset="0"/>
                <a:cs typeface="Aharoni" panose="02010803020104030203" pitchFamily="2" charset="-79"/>
              </a:rPr>
              <a:t>Stroke Severity in Patients with AF</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77" name="TextBox 76">
            <a:extLst>
              <a:ext uri="{FF2B5EF4-FFF2-40B4-BE49-F238E27FC236}">
                <a16:creationId xmlns:a16="http://schemas.microsoft.com/office/drawing/2014/main" id="{969E6633-7758-4A2F-9806-B6B77B2519E8}"/>
              </a:ext>
            </a:extLst>
          </p:cNvPr>
          <p:cNvSpPr txBox="1"/>
          <p:nvPr/>
        </p:nvSpPr>
        <p:spPr>
          <a:xfrm>
            <a:off x="71423" y="6538999"/>
            <a:ext cx="8988258" cy="246221"/>
          </a:xfrm>
          <a:prstGeom prst="rect">
            <a:avLst/>
          </a:prstGeom>
          <a:noFill/>
        </p:spPr>
        <p:txBody>
          <a:bodyPr wrap="square" rtlCol="0">
            <a:spAutoFit/>
          </a:bodyPr>
          <a:lstStyle/>
          <a:p>
            <a:pPr lvl="0">
              <a:defRPr/>
            </a:pPr>
            <a:r>
              <a:rPr lang="fr-FR" altLang="en-US" sz="1000" dirty="0">
                <a:solidFill>
                  <a:prstClr val="white"/>
                </a:solidFill>
                <a:latin typeface="Arial Narrow" panose="020B0606020202030204" pitchFamily="34" charset="0"/>
                <a:cs typeface="Lato"/>
              </a:rPr>
              <a:t>Gladstone DJ et al.  Stroke. 2009; 40:235-240</a:t>
            </a:r>
          </a:p>
        </p:txBody>
      </p:sp>
      <p:graphicFrame>
        <p:nvGraphicFramePr>
          <p:cNvPr id="12" name="Chart 11">
            <a:extLst>
              <a:ext uri="{FF2B5EF4-FFF2-40B4-BE49-F238E27FC236}">
                <a16:creationId xmlns:a16="http://schemas.microsoft.com/office/drawing/2014/main" id="{7A8C5CAD-2165-4876-920B-0AAE668266D9}"/>
              </a:ext>
            </a:extLst>
          </p:cNvPr>
          <p:cNvGraphicFramePr/>
          <p:nvPr>
            <p:extLst>
              <p:ext uri="{D42A27DB-BD31-4B8C-83A1-F6EECF244321}">
                <p14:modId xmlns:p14="http://schemas.microsoft.com/office/powerpoint/2010/main" val="2895551443"/>
              </p:ext>
            </p:extLst>
          </p:nvPr>
        </p:nvGraphicFramePr>
        <p:xfrm>
          <a:off x="2035736" y="1935586"/>
          <a:ext cx="6026692" cy="3776105"/>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E7861031-FC79-4C31-A10E-7D97EFB50E63}"/>
              </a:ext>
            </a:extLst>
          </p:cNvPr>
          <p:cNvSpPr txBox="1"/>
          <p:nvPr/>
        </p:nvSpPr>
        <p:spPr>
          <a:xfrm>
            <a:off x="1666404" y="2204635"/>
            <a:ext cx="430887" cy="2945346"/>
          </a:xfrm>
          <a:prstGeom prst="rect">
            <a:avLst/>
          </a:prstGeom>
          <a:no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of patients</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4" name="Rectangle 2">
            <a:extLst>
              <a:ext uri="{FF2B5EF4-FFF2-40B4-BE49-F238E27FC236}">
                <a16:creationId xmlns:a16="http://schemas.microsoft.com/office/drawing/2014/main" id="{DCD9FC17-05C0-4093-8AA2-1C8D811614F3}"/>
              </a:ext>
            </a:extLst>
          </p:cNvPr>
          <p:cNvSpPr>
            <a:spLocks/>
          </p:cNvSpPr>
          <p:nvPr/>
        </p:nvSpPr>
        <p:spPr bwMode="auto">
          <a:xfrm>
            <a:off x="6448" y="1456259"/>
            <a:ext cx="9144000" cy="423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wrap="square" lIns="26788" tIns="26788" rIns="26788" bIns="26788">
            <a:spAutoFit/>
          </a:bodyPr>
          <a:lstStyle/>
          <a:p>
            <a:pPr algn="ctr" defTabSz="914400"/>
            <a:r>
              <a:rPr lang="en-US" sz="2400" b="1" dirty="0">
                <a:solidFill>
                  <a:schemeClr val="tx1">
                    <a:lumMod val="85000"/>
                    <a:lumOff val="15000"/>
                  </a:schemeClr>
                </a:solidFill>
                <a:latin typeface="Arial Narrow" panose="020B0606020202030204" pitchFamily="34" charset="0"/>
                <a:ea typeface="ＭＳ Ｐゴシック" charset="0"/>
                <a:cs typeface="Arial" charset="0"/>
                <a:sym typeface="Arial" charset="0"/>
              </a:rPr>
              <a:t>Effect of first ischemic stroke in patients with AF (n=597)</a:t>
            </a:r>
            <a:r>
              <a:rPr lang="en-US" sz="2400" b="1" baseline="31000" dirty="0">
                <a:solidFill>
                  <a:schemeClr val="tx1">
                    <a:lumMod val="85000"/>
                    <a:lumOff val="15000"/>
                  </a:schemeClr>
                </a:solidFill>
                <a:latin typeface="Arial Narrow" panose="020B0606020202030204" pitchFamily="34" charset="0"/>
                <a:ea typeface="ＭＳ Ｐゴシック" charset="0"/>
                <a:cs typeface="Arial" charset="0"/>
                <a:sym typeface="Arial" charset="0"/>
              </a:rPr>
              <a:t>1</a:t>
            </a:r>
          </a:p>
        </p:txBody>
      </p:sp>
    </p:spTree>
    <p:extLst>
      <p:ext uri="{BB962C8B-B14F-4D97-AF65-F5344CB8AC3E}">
        <p14:creationId xmlns:p14="http://schemas.microsoft.com/office/powerpoint/2010/main" val="1103852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28805-3F47-4D20-8B5A-0D91694C7830}"/>
              </a:ext>
            </a:extLst>
          </p:cNvPr>
          <p:cNvSpPr txBox="1"/>
          <p:nvPr/>
        </p:nvSpPr>
        <p:spPr>
          <a:xfrm>
            <a:off x="-1" y="6516316"/>
            <a:ext cx="9144001"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962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71423" y="28786"/>
            <a:ext cx="6363036" cy="1200329"/>
          </a:xfrm>
          <a:prstGeom prst="rect">
            <a:avLst/>
          </a:prstGeom>
          <a:noFill/>
        </p:spPr>
        <p:txBody>
          <a:bodyPr wrap="square">
            <a:spAutoFit/>
          </a:bodyPr>
          <a:lstStyle/>
          <a:p>
            <a:pPr lvl="0">
              <a:defRPr/>
            </a:pPr>
            <a:r>
              <a:rPr lang="en-US" sz="3600" b="1" dirty="0">
                <a:solidFill>
                  <a:prstClr val="black">
                    <a:lumMod val="85000"/>
                    <a:lumOff val="15000"/>
                  </a:prstClr>
                </a:solidFill>
                <a:latin typeface="Arial Narrow" panose="020B0606020202030204" pitchFamily="34" charset="0"/>
                <a:cs typeface="Aharoni" panose="02010803020104030203" pitchFamily="2" charset="-79"/>
              </a:rPr>
              <a:t>AF-Related Strokes Are More Severe</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pic>
        <p:nvPicPr>
          <p:cNvPr id="16" name="Picture 15" descr="A person looking at the camera&#10;&#10;Description generated with very high confidence">
            <a:extLst>
              <a:ext uri="{FF2B5EF4-FFF2-40B4-BE49-F238E27FC236}">
                <a16:creationId xmlns:a16="http://schemas.microsoft.com/office/drawing/2014/main" id="{8CFD099D-6806-453E-9727-A61508AB2D20}"/>
              </a:ext>
            </a:extLst>
          </p:cNvPr>
          <p:cNvPicPr>
            <a:picLocks noChangeAspect="1"/>
          </p:cNvPicPr>
          <p:nvPr/>
        </p:nvPicPr>
        <p:blipFill>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1333" y="2094879"/>
            <a:ext cx="5065103" cy="3137939"/>
          </a:xfrm>
          <a:prstGeom prst="rect">
            <a:avLst/>
          </a:prstGeom>
        </p:spPr>
      </p:pic>
      <p:sp>
        <p:nvSpPr>
          <p:cNvPr id="17" name="Rectangle 16">
            <a:extLst>
              <a:ext uri="{FF2B5EF4-FFF2-40B4-BE49-F238E27FC236}">
                <a16:creationId xmlns:a16="http://schemas.microsoft.com/office/drawing/2014/main" id="{4174459D-C392-4136-9499-CAB78BF4ECA7}"/>
              </a:ext>
            </a:extLst>
          </p:cNvPr>
          <p:cNvSpPr/>
          <p:nvPr/>
        </p:nvSpPr>
        <p:spPr>
          <a:xfrm>
            <a:off x="-8967" y="5232818"/>
            <a:ext cx="922987" cy="922987"/>
          </a:xfrm>
          <a:prstGeom prst="rect">
            <a:avLst/>
          </a:prstGeom>
          <a:solidFill>
            <a:srgbClr val="E8FCF7">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60%</a:t>
            </a:r>
          </a:p>
        </p:txBody>
      </p:sp>
      <p:pic>
        <p:nvPicPr>
          <p:cNvPr id="19" name="Picture 18" descr="A house in the middle of a road&#10;&#10;Description generated with very high confidence">
            <a:extLst>
              <a:ext uri="{FF2B5EF4-FFF2-40B4-BE49-F238E27FC236}">
                <a16:creationId xmlns:a16="http://schemas.microsoft.com/office/drawing/2014/main" id="{80EB957A-E4D1-48E7-9913-EEB5F0AABEB4}"/>
              </a:ext>
            </a:extLst>
          </p:cNvPr>
          <p:cNvPicPr>
            <a:picLocks noChangeAspect="1"/>
          </p:cNvPicPr>
          <p:nvPr/>
        </p:nvPicPr>
        <p:blipFill>
          <a:blip r:embed="rId7" cstate="hq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253555" y="2079801"/>
            <a:ext cx="3560509" cy="2331912"/>
          </a:xfrm>
          <a:prstGeom prst="rect">
            <a:avLst/>
          </a:prstGeom>
        </p:spPr>
      </p:pic>
      <p:sp>
        <p:nvSpPr>
          <p:cNvPr id="20" name="Rectangle 19">
            <a:extLst>
              <a:ext uri="{FF2B5EF4-FFF2-40B4-BE49-F238E27FC236}">
                <a16:creationId xmlns:a16="http://schemas.microsoft.com/office/drawing/2014/main" id="{49FBE707-5576-4E1D-A899-97C82E2B6A72}"/>
              </a:ext>
            </a:extLst>
          </p:cNvPr>
          <p:cNvSpPr/>
          <p:nvPr/>
        </p:nvSpPr>
        <p:spPr>
          <a:xfrm>
            <a:off x="3253556" y="4411713"/>
            <a:ext cx="922987" cy="821124"/>
          </a:xfrm>
          <a:prstGeom prst="rect">
            <a:avLst/>
          </a:prstGeom>
          <a:solidFill>
            <a:srgbClr val="9FF3DD">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40%</a:t>
            </a:r>
          </a:p>
        </p:txBody>
      </p:sp>
      <p:pic>
        <p:nvPicPr>
          <p:cNvPr id="21" name="Picture 20" descr="A sign on the side of a building&#10;&#10;Description generated with very high confidence">
            <a:extLst>
              <a:ext uri="{FF2B5EF4-FFF2-40B4-BE49-F238E27FC236}">
                <a16:creationId xmlns:a16="http://schemas.microsoft.com/office/drawing/2014/main" id="{158338EF-B9B4-4B9A-BF50-AD5FEFA19AED}"/>
              </a:ext>
            </a:extLst>
          </p:cNvPr>
          <p:cNvPicPr>
            <a:picLocks noChangeAspect="1"/>
          </p:cNvPicPr>
          <p:nvPr/>
        </p:nvPicPr>
        <p:blipFill>
          <a:blip r:embed="rId9" cstate="hq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654164" y="2073614"/>
            <a:ext cx="2478502" cy="1393851"/>
          </a:xfrm>
          <a:prstGeom prst="rect">
            <a:avLst/>
          </a:prstGeom>
        </p:spPr>
      </p:pic>
      <p:sp>
        <p:nvSpPr>
          <p:cNvPr id="22" name="Rectangle 21">
            <a:extLst>
              <a:ext uri="{FF2B5EF4-FFF2-40B4-BE49-F238E27FC236}">
                <a16:creationId xmlns:a16="http://schemas.microsoft.com/office/drawing/2014/main" id="{7F6DA4FE-57F7-443D-864D-CE0F25FE8C9F}"/>
              </a:ext>
            </a:extLst>
          </p:cNvPr>
          <p:cNvSpPr/>
          <p:nvPr/>
        </p:nvSpPr>
        <p:spPr>
          <a:xfrm>
            <a:off x="6654164" y="3467465"/>
            <a:ext cx="922987" cy="944247"/>
          </a:xfrm>
          <a:prstGeom prst="rect">
            <a:avLst/>
          </a:prstGeom>
          <a:solidFill>
            <a:srgbClr val="22E6B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20%</a:t>
            </a:r>
          </a:p>
        </p:txBody>
      </p:sp>
      <p:sp>
        <p:nvSpPr>
          <p:cNvPr id="23" name="Rectangle 5">
            <a:extLst>
              <a:ext uri="{FF2B5EF4-FFF2-40B4-BE49-F238E27FC236}">
                <a16:creationId xmlns:a16="http://schemas.microsoft.com/office/drawing/2014/main" id="{CFD1751D-6989-4E1F-BCD6-8D2EE598BAB2}"/>
              </a:ext>
            </a:extLst>
          </p:cNvPr>
          <p:cNvSpPr>
            <a:spLocks/>
          </p:cNvSpPr>
          <p:nvPr/>
        </p:nvSpPr>
        <p:spPr bwMode="auto">
          <a:xfrm>
            <a:off x="962771" y="5573819"/>
            <a:ext cx="3162225" cy="276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increase in in-hospital mortality</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24" name="Rectangle 5">
            <a:extLst>
              <a:ext uri="{FF2B5EF4-FFF2-40B4-BE49-F238E27FC236}">
                <a16:creationId xmlns:a16="http://schemas.microsoft.com/office/drawing/2014/main" id="{BE92AC40-ADD3-4496-863B-BE2B90F7AD14}"/>
              </a:ext>
            </a:extLst>
          </p:cNvPr>
          <p:cNvSpPr>
            <a:spLocks/>
          </p:cNvSpPr>
          <p:nvPr/>
        </p:nvSpPr>
        <p:spPr bwMode="auto">
          <a:xfrm>
            <a:off x="4284189" y="4564168"/>
            <a:ext cx="2369976" cy="325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decrease in the relative chance of discharge to own home</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25" name="Rectangle 5">
            <a:extLst>
              <a:ext uri="{FF2B5EF4-FFF2-40B4-BE49-F238E27FC236}">
                <a16:creationId xmlns:a16="http://schemas.microsoft.com/office/drawing/2014/main" id="{EF90CDD2-76BB-4E52-BF43-B9F59683DEBC}"/>
              </a:ext>
            </a:extLst>
          </p:cNvPr>
          <p:cNvSpPr>
            <a:spLocks/>
          </p:cNvSpPr>
          <p:nvPr/>
        </p:nvSpPr>
        <p:spPr bwMode="auto">
          <a:xfrm>
            <a:off x="7621542" y="3568051"/>
            <a:ext cx="1446356" cy="643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increase in the length of hospital stay</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26" name="Rectangle 4">
            <a:extLst>
              <a:ext uri="{FF2B5EF4-FFF2-40B4-BE49-F238E27FC236}">
                <a16:creationId xmlns:a16="http://schemas.microsoft.com/office/drawing/2014/main" id="{69DE674C-839A-4527-9CF1-D3A74610F1B5}"/>
              </a:ext>
            </a:extLst>
          </p:cNvPr>
          <p:cNvSpPr>
            <a:spLocks/>
          </p:cNvSpPr>
          <p:nvPr/>
        </p:nvSpPr>
        <p:spPr bwMode="auto">
          <a:xfrm>
            <a:off x="96396" y="1494346"/>
            <a:ext cx="9047604" cy="426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en-US" sz="2800" b="1" dirty="0">
                <a:solidFill>
                  <a:schemeClr val="tx1">
                    <a:lumMod val="85000"/>
                    <a:lumOff val="15000"/>
                  </a:schemeClr>
                </a:solidFill>
                <a:latin typeface="Arial Narrow" panose="020B0606020202030204" pitchFamily="34" charset="0"/>
                <a:ea typeface="ＭＳ Ｐゴシック" charset="0"/>
                <a:sym typeface="Arial Bold" charset="0"/>
              </a:rPr>
              <a:t>Among patients who had a stroke, those </a:t>
            </a:r>
            <a:r>
              <a:rPr lang="en-US" sz="2800" b="1" dirty="0">
                <a:solidFill>
                  <a:srgbClr val="FF5757"/>
                </a:solidFill>
                <a:latin typeface="Arial Narrow" panose="020B0606020202030204" pitchFamily="34" charset="0"/>
                <a:ea typeface="ＭＳ Ｐゴシック" charset="0"/>
                <a:sym typeface="Arial Bold" charset="0"/>
              </a:rPr>
              <a:t>with AF </a:t>
            </a:r>
            <a:r>
              <a:rPr lang="en-US" sz="2800" b="1" dirty="0">
                <a:solidFill>
                  <a:schemeClr val="tx1">
                    <a:lumMod val="85000"/>
                    <a:lumOff val="15000"/>
                  </a:schemeClr>
                </a:solidFill>
                <a:latin typeface="Arial Narrow" panose="020B0606020202030204" pitchFamily="34" charset="0"/>
                <a:ea typeface="ＭＳ Ｐゴシック" charset="0"/>
                <a:sym typeface="Arial Bold" charset="0"/>
              </a:rPr>
              <a:t>experienced a:</a:t>
            </a:r>
          </a:p>
        </p:txBody>
      </p:sp>
      <p:sp>
        <p:nvSpPr>
          <p:cNvPr id="27" name="Rectangle 10">
            <a:extLst>
              <a:ext uri="{FF2B5EF4-FFF2-40B4-BE49-F238E27FC236}">
                <a16:creationId xmlns:a16="http://schemas.microsoft.com/office/drawing/2014/main" id="{398FBD30-B34B-4C68-9023-5960E6C66EE1}"/>
              </a:ext>
            </a:extLst>
          </p:cNvPr>
          <p:cNvSpPr>
            <a:spLocks/>
          </p:cNvSpPr>
          <p:nvPr/>
        </p:nvSpPr>
        <p:spPr bwMode="auto">
          <a:xfrm>
            <a:off x="4483612" y="5276871"/>
            <a:ext cx="4612930" cy="33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en-US" sz="2800" b="1" dirty="0">
                <a:solidFill>
                  <a:srgbClr val="FF5757"/>
                </a:solidFill>
                <a:latin typeface="Arial Narrow" panose="020B0606020202030204" pitchFamily="34" charset="0"/>
                <a:ea typeface="ＭＳ Ｐゴシック" charset="0"/>
                <a:sym typeface="Arial Bold" charset="0"/>
              </a:rPr>
              <a:t>…compared to those without AF</a:t>
            </a:r>
          </a:p>
        </p:txBody>
      </p:sp>
      <p:sp>
        <p:nvSpPr>
          <p:cNvPr id="28" name="Rectangle 3">
            <a:extLst>
              <a:ext uri="{FF2B5EF4-FFF2-40B4-BE49-F238E27FC236}">
                <a16:creationId xmlns:a16="http://schemas.microsoft.com/office/drawing/2014/main" id="{81982243-4293-454E-9367-6333C1007907}"/>
              </a:ext>
            </a:extLst>
          </p:cNvPr>
          <p:cNvSpPr>
            <a:spLocks/>
          </p:cNvSpPr>
          <p:nvPr/>
        </p:nvSpPr>
        <p:spPr bwMode="auto">
          <a:xfrm>
            <a:off x="254207" y="6333622"/>
            <a:ext cx="8260862" cy="582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marL="501161" indent="-501161">
              <a:lnSpc>
                <a:spcPct val="90000"/>
              </a:lnSpc>
              <a:spcBef>
                <a:spcPts val="211"/>
              </a:spcBef>
            </a:pPr>
            <a:r>
              <a:rPr lang="en-US" sz="700" dirty="0">
                <a:solidFill>
                  <a:schemeClr val="bg1"/>
                </a:solidFill>
                <a:latin typeface="Arial Narrow" panose="020B0606020202030204" pitchFamily="34" charset="0"/>
                <a:ea typeface="ＭＳ Ｐゴシック" charset="0"/>
                <a:sym typeface="Arial Bold" charset="0"/>
              </a:rPr>
              <a:t>Jorgensen</a:t>
            </a:r>
            <a:r>
              <a:rPr lang="en-US" sz="700" dirty="0">
                <a:solidFill>
                  <a:schemeClr val="bg1"/>
                </a:solidFill>
                <a:latin typeface="Arial Narrow" panose="020B0606020202030204" pitchFamily="34" charset="0"/>
                <a:ea typeface="ＭＳ Ｐゴシック" charset="0"/>
                <a:sym typeface="Arial Bold Italic" charset="0"/>
              </a:rPr>
              <a:t>, et al.</a:t>
            </a:r>
            <a:r>
              <a:rPr lang="en-US" sz="700" dirty="0">
                <a:solidFill>
                  <a:schemeClr val="bg1"/>
                </a:solidFill>
                <a:latin typeface="Arial Narrow" panose="020B0606020202030204" pitchFamily="34" charset="0"/>
                <a:ea typeface="ＭＳ Ｐゴシック" charset="0"/>
                <a:sym typeface="Arial Bold" charset="0"/>
              </a:rPr>
              <a:t> </a:t>
            </a:r>
            <a:r>
              <a:rPr lang="en-US" sz="700" dirty="0">
                <a:solidFill>
                  <a:schemeClr val="bg1"/>
                </a:solidFill>
                <a:latin typeface="Arial Narrow" panose="020B0606020202030204" pitchFamily="34" charset="0"/>
                <a:ea typeface="ＭＳ Ｐゴシック" charset="0"/>
                <a:sym typeface="Arial Bold Italic" charset="0"/>
              </a:rPr>
              <a:t>Stroke</a:t>
            </a:r>
            <a:r>
              <a:rPr lang="en-US" sz="700" dirty="0">
                <a:solidFill>
                  <a:schemeClr val="bg1"/>
                </a:solidFill>
                <a:latin typeface="Arial Narrow" panose="020B0606020202030204" pitchFamily="34" charset="0"/>
                <a:ea typeface="ＭＳ Ｐゴシック" charset="0"/>
                <a:sym typeface="Arial Bold" charset="0"/>
              </a:rPr>
              <a:t> 1996;27:1765-9						</a:t>
            </a:r>
            <a:r>
              <a:rPr lang="en-US" sz="700" dirty="0">
                <a:solidFill>
                  <a:schemeClr val="bg1"/>
                </a:solidFill>
                <a:latin typeface="Arial Narrow" panose="020B0606020202030204" pitchFamily="34" charset="0"/>
                <a:ea typeface="ＭＳ Ｐゴシック" charset="0"/>
                <a:sym typeface="Arial" charset="0"/>
              </a:rPr>
              <a:t>*The Copenhagen stroke study, a prospective community-based study. </a:t>
            </a:r>
            <a:r>
              <a:rPr lang="en-US" sz="700" dirty="0">
                <a:solidFill>
                  <a:schemeClr val="bg1"/>
                </a:solidFill>
                <a:latin typeface="Arial Narrow" panose="020B0606020202030204" pitchFamily="34" charset="0"/>
                <a:ea typeface="ＭＳ Ｐゴシック" charset="0"/>
                <a:sym typeface="Arial Italic" charset="0"/>
              </a:rPr>
              <a:t>n=1,197</a:t>
            </a:r>
          </a:p>
          <a:p>
            <a:pPr marL="4158761" lvl="8" indent="-501161">
              <a:lnSpc>
                <a:spcPct val="90000"/>
              </a:lnSpc>
              <a:spcBef>
                <a:spcPts val="211"/>
              </a:spcBef>
            </a:pPr>
            <a:r>
              <a:rPr lang="en-US" sz="700" dirty="0">
                <a:solidFill>
                  <a:schemeClr val="bg1"/>
                </a:solidFill>
                <a:latin typeface="Arial Narrow" panose="020B0606020202030204" pitchFamily="34" charset="0"/>
                <a:ea typeface="ＭＳ Ｐゴシック" charset="0"/>
                <a:sym typeface="Arial" charset="0"/>
              </a:rPr>
              <a:t>	**In hospital mortality: 72 deaths, </a:t>
            </a:r>
            <a:r>
              <a:rPr lang="en-US" sz="700" dirty="0">
                <a:solidFill>
                  <a:schemeClr val="bg1"/>
                </a:solidFill>
                <a:latin typeface="Arial Narrow" panose="020B0606020202030204" pitchFamily="34" charset="0"/>
                <a:ea typeface="ＭＳ Ｐゴシック" charset="0"/>
                <a:sym typeface="Arial Italic" charset="0"/>
              </a:rPr>
              <a:t>n=217</a:t>
            </a:r>
            <a:r>
              <a:rPr lang="en-US" sz="700" dirty="0">
                <a:solidFill>
                  <a:schemeClr val="bg1"/>
                </a:solidFill>
                <a:latin typeface="Arial Narrow" panose="020B0606020202030204" pitchFamily="34" charset="0"/>
                <a:ea typeface="ＭＳ Ｐゴシック" charset="0"/>
                <a:sym typeface="Arial" charset="0"/>
              </a:rPr>
              <a:t> with AF vs. 171 deaths </a:t>
            </a:r>
            <a:r>
              <a:rPr lang="en-US" sz="700" dirty="0">
                <a:solidFill>
                  <a:schemeClr val="bg1"/>
                </a:solidFill>
                <a:latin typeface="Arial Narrow" panose="020B0606020202030204" pitchFamily="34" charset="0"/>
                <a:ea typeface="ＭＳ Ｐゴシック" charset="0"/>
                <a:sym typeface="Arial Italic" charset="0"/>
              </a:rPr>
              <a:t>n=968</a:t>
            </a:r>
            <a:r>
              <a:rPr lang="en-US" sz="700" dirty="0">
                <a:solidFill>
                  <a:schemeClr val="bg1"/>
                </a:solidFill>
                <a:latin typeface="Arial Narrow" panose="020B0606020202030204" pitchFamily="34" charset="0"/>
                <a:ea typeface="ＭＳ Ｐゴシック" charset="0"/>
                <a:sym typeface="Arial" charset="0"/>
              </a:rPr>
              <a:t> without AF</a:t>
            </a:r>
          </a:p>
          <a:p>
            <a:pPr marL="4158761" lvl="8" indent="-501161">
              <a:lnSpc>
                <a:spcPct val="90000"/>
              </a:lnSpc>
              <a:spcBef>
                <a:spcPts val="211"/>
              </a:spcBef>
            </a:pPr>
            <a:r>
              <a:rPr lang="en-US" sz="700" baseline="31000" dirty="0">
                <a:solidFill>
                  <a:schemeClr val="bg1"/>
                </a:solidFill>
                <a:latin typeface="Arial Narrow" panose="020B0606020202030204" pitchFamily="34" charset="0"/>
                <a:ea typeface="ＭＳ Ｐゴシック" charset="0"/>
                <a:sym typeface="Arial" charset="0"/>
              </a:rPr>
              <a:t>	†</a:t>
            </a:r>
            <a:r>
              <a:rPr lang="en-US" sz="700" dirty="0">
                <a:solidFill>
                  <a:schemeClr val="bg1"/>
                </a:solidFill>
                <a:latin typeface="Arial Narrow" panose="020B0606020202030204" pitchFamily="34" charset="0"/>
                <a:ea typeface="ＭＳ Ｐゴシック" charset="0"/>
                <a:sym typeface="Arial" charset="0"/>
              </a:rPr>
              <a:t>Discharge to own home: </a:t>
            </a:r>
            <a:r>
              <a:rPr lang="en-US" sz="700" dirty="0">
                <a:solidFill>
                  <a:schemeClr val="bg1"/>
                </a:solidFill>
                <a:latin typeface="Arial Narrow" panose="020B0606020202030204" pitchFamily="34" charset="0"/>
                <a:ea typeface="ＭＳ Ｐゴシック" charset="0"/>
                <a:sym typeface="Arial Italic" charset="0"/>
              </a:rPr>
              <a:t>n=104</a:t>
            </a:r>
            <a:r>
              <a:rPr lang="en-US" sz="700" dirty="0">
                <a:solidFill>
                  <a:schemeClr val="bg1"/>
                </a:solidFill>
                <a:latin typeface="Arial Narrow" panose="020B0606020202030204" pitchFamily="34" charset="0"/>
                <a:ea typeface="ＭＳ Ｐゴシック" charset="0"/>
                <a:sym typeface="Arial" charset="0"/>
              </a:rPr>
              <a:t> with AF vs. 662 deaths </a:t>
            </a:r>
            <a:r>
              <a:rPr lang="en-US" sz="700" dirty="0">
                <a:solidFill>
                  <a:schemeClr val="bg1"/>
                </a:solidFill>
                <a:latin typeface="Arial Narrow" panose="020B0606020202030204" pitchFamily="34" charset="0"/>
                <a:ea typeface="ＭＳ Ｐゴシック" charset="0"/>
                <a:sym typeface="Arial Italic" charset="0"/>
              </a:rPr>
              <a:t>n=968</a:t>
            </a:r>
            <a:r>
              <a:rPr lang="en-US" sz="700" dirty="0">
                <a:solidFill>
                  <a:schemeClr val="bg1"/>
                </a:solidFill>
                <a:latin typeface="Arial Narrow" panose="020B0606020202030204" pitchFamily="34" charset="0"/>
                <a:ea typeface="ＭＳ Ｐゴシック" charset="0"/>
                <a:sym typeface="Arial" charset="0"/>
              </a:rPr>
              <a:t> without AF</a:t>
            </a:r>
          </a:p>
          <a:p>
            <a:pPr marL="4158761" lvl="8" indent="-501161">
              <a:lnSpc>
                <a:spcPct val="90000"/>
              </a:lnSpc>
              <a:spcBef>
                <a:spcPts val="211"/>
              </a:spcBef>
            </a:pPr>
            <a:r>
              <a:rPr lang="en-US" sz="700" baseline="31000" dirty="0">
                <a:solidFill>
                  <a:schemeClr val="bg1"/>
                </a:solidFill>
                <a:latin typeface="Arial Narrow" panose="020B0606020202030204" pitchFamily="34" charset="0"/>
                <a:ea typeface="ＭＳ Ｐゴシック" charset="0"/>
                <a:sym typeface="Arial" charset="0"/>
              </a:rPr>
              <a:t>	‡</a:t>
            </a:r>
            <a:r>
              <a:rPr lang="en-US" sz="700" dirty="0">
                <a:solidFill>
                  <a:schemeClr val="bg1"/>
                </a:solidFill>
                <a:latin typeface="Arial Narrow" panose="020B0606020202030204" pitchFamily="34" charset="0"/>
                <a:ea typeface="ＭＳ Ｐゴシック" charset="0"/>
                <a:sym typeface="Arial" charset="0"/>
              </a:rPr>
              <a:t>Length of hospital stay: 50.4 days with AF vs. 39.8 days without AF</a:t>
            </a:r>
          </a:p>
        </p:txBody>
      </p:sp>
    </p:spTree>
    <p:extLst>
      <p:ext uri="{BB962C8B-B14F-4D97-AF65-F5344CB8AC3E}">
        <p14:creationId xmlns:p14="http://schemas.microsoft.com/office/powerpoint/2010/main" val="21894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2" grpId="0" animBg="1"/>
      <p:bldP spid="23" grpId="0"/>
      <p:bldP spid="24" grpId="0"/>
      <p:bldP spid="25"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12432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12" name="Oval 11">
            <a:hlinkClick r:id="rId4" action="ppaction://hlinksldjump"/>
            <a:extLst>
              <a:ext uri="{FF2B5EF4-FFF2-40B4-BE49-F238E27FC236}">
                <a16:creationId xmlns:a16="http://schemas.microsoft.com/office/drawing/2014/main" id="{8DE56D1A-72D1-4742-8AE2-1F427EDB3F19}"/>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16" name="Rectangle 15">
            <a:extLst>
              <a:ext uri="{FF2B5EF4-FFF2-40B4-BE49-F238E27FC236}">
                <a16:creationId xmlns:a16="http://schemas.microsoft.com/office/drawing/2014/main" id="{24B94E98-B9AD-4D7F-AE10-6F098B73469F}"/>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7" name="Rectangle 16">
            <a:extLst>
              <a:ext uri="{FF2B5EF4-FFF2-40B4-BE49-F238E27FC236}">
                <a16:creationId xmlns:a16="http://schemas.microsoft.com/office/drawing/2014/main" id="{F21DA6DA-48CA-4766-8E99-94144DA385B7}"/>
              </a:ext>
            </a:extLst>
          </p:cNvPr>
          <p:cNvSpPr/>
          <p:nvPr/>
        </p:nvSpPr>
        <p:spPr>
          <a:xfrm>
            <a:off x="1639771" y="253340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8" name="Oval 17">
            <a:hlinkClick r:id="rId5" action="ppaction://hlinksldjump"/>
            <a:extLst>
              <a:ext uri="{FF2B5EF4-FFF2-40B4-BE49-F238E27FC236}">
                <a16:creationId xmlns:a16="http://schemas.microsoft.com/office/drawing/2014/main" id="{70E7288B-F344-4EFD-9097-6C24EA9BA24E}"/>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9" name="Rectangle 18">
            <a:extLst>
              <a:ext uri="{FF2B5EF4-FFF2-40B4-BE49-F238E27FC236}">
                <a16:creationId xmlns:a16="http://schemas.microsoft.com/office/drawing/2014/main" id="{3F09F8F6-0D63-4D51-B0E0-5174F3BF043B}"/>
              </a:ext>
            </a:extLst>
          </p:cNvPr>
          <p:cNvSpPr/>
          <p:nvPr/>
        </p:nvSpPr>
        <p:spPr>
          <a:xfrm>
            <a:off x="1639771" y="3513859"/>
            <a:ext cx="6808752" cy="584775"/>
          </a:xfrm>
          <a:prstGeom prst="rect">
            <a:avLst/>
          </a:prstGeom>
        </p:spPr>
        <p:txBody>
          <a:bodyPr wrap="square" anchor="b">
            <a:spAutoFit/>
          </a:bodyPr>
          <a:lstStyle/>
          <a:p>
            <a:pPr lvl="0" defTabSz="914400" fontAlgn="base"/>
            <a:r>
              <a:rPr lang="en-CA" sz="32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AF-related strokes can be prevented</a:t>
            </a:r>
            <a:endPar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0" name="Oval 19">
            <a:hlinkClick r:id="rId6" action="ppaction://hlinksldjump"/>
            <a:extLst>
              <a:ext uri="{FF2B5EF4-FFF2-40B4-BE49-F238E27FC236}">
                <a16:creationId xmlns:a16="http://schemas.microsoft.com/office/drawing/2014/main" id="{16682FA9-7F4D-4A29-B952-309E011E1154}"/>
              </a:ext>
            </a:extLst>
          </p:cNvPr>
          <p:cNvSpPr/>
          <p:nvPr/>
        </p:nvSpPr>
        <p:spPr>
          <a:xfrm>
            <a:off x="763272" y="3425327"/>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705095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71423" y="-9512"/>
            <a:ext cx="6228400" cy="1200329"/>
          </a:xfrm>
          <a:prstGeom prst="rect">
            <a:avLst/>
          </a:prstGeom>
          <a:noFill/>
        </p:spPr>
        <p:txBody>
          <a:bodyPr wrap="square">
            <a:spAutoFit/>
          </a:bodyPr>
          <a:lstStyle/>
          <a:p>
            <a:pPr lvl="0">
              <a:defRPr/>
            </a:pPr>
            <a:r>
              <a:rPr lang="en-US" sz="3600" b="1" dirty="0">
                <a:solidFill>
                  <a:prstClr val="black">
                    <a:lumMod val="85000"/>
                    <a:lumOff val="15000"/>
                  </a:prstClr>
                </a:solidFill>
                <a:latin typeface="Arial Narrow" panose="020B0606020202030204" pitchFamily="34" charset="0"/>
                <a:cs typeface="Aharoni" panose="02010803020104030203" pitchFamily="2" charset="-79"/>
              </a:rPr>
              <a:t>AF-Related Strokes Can Be Prevented</a:t>
            </a:r>
            <a:endParaRPr kumimoji="0" lang="en-US" sz="3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graphicFrame>
        <p:nvGraphicFramePr>
          <p:cNvPr id="10" name="Content Placeholder 3">
            <a:extLst>
              <a:ext uri="{FF2B5EF4-FFF2-40B4-BE49-F238E27FC236}">
                <a16:creationId xmlns:a16="http://schemas.microsoft.com/office/drawing/2014/main" id="{BF866DA1-B4E8-44AF-9D51-ECB7E296078B}"/>
              </a:ext>
            </a:extLst>
          </p:cNvPr>
          <p:cNvGraphicFramePr>
            <a:graphicFrameLocks/>
          </p:cNvGraphicFramePr>
          <p:nvPr>
            <p:extLst>
              <p:ext uri="{D42A27DB-BD31-4B8C-83A1-F6EECF244321}">
                <p14:modId xmlns:p14="http://schemas.microsoft.com/office/powerpoint/2010/main" val="3410669522"/>
              </p:ext>
            </p:extLst>
          </p:nvPr>
        </p:nvGraphicFramePr>
        <p:xfrm>
          <a:off x="150471" y="2100947"/>
          <a:ext cx="8468334" cy="4456111"/>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 Box 3">
            <a:extLst>
              <a:ext uri="{FF2B5EF4-FFF2-40B4-BE49-F238E27FC236}">
                <a16:creationId xmlns:a16="http://schemas.microsoft.com/office/drawing/2014/main" id="{AC705B4E-35FF-4342-881B-FC7275643834}"/>
              </a:ext>
            </a:extLst>
          </p:cNvPr>
          <p:cNvSpPr txBox="1">
            <a:spLocks noChangeArrowheads="1"/>
          </p:cNvSpPr>
          <p:nvPr/>
        </p:nvSpPr>
        <p:spPr bwMode="auto">
          <a:xfrm>
            <a:off x="0" y="1539926"/>
            <a:ext cx="91375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CA" sz="2800" b="1" dirty="0">
                <a:latin typeface="Arial Narrow" panose="020B0606020202030204" pitchFamily="34" charset="0"/>
                <a:cs typeface="Arial"/>
              </a:rPr>
              <a:t>5-year Stroke/SE risk in NVAF Patients  (annual risk 5%)</a:t>
            </a:r>
            <a:endParaRPr lang="en-US" sz="2800" b="1" i="0" dirty="0">
              <a:latin typeface="Arial Narrow" panose="020B0606020202030204" pitchFamily="34" charset="0"/>
              <a:cs typeface="Arial"/>
            </a:endParaRPr>
          </a:p>
        </p:txBody>
      </p:sp>
    </p:spTree>
    <p:extLst>
      <p:ext uri="{BB962C8B-B14F-4D97-AF65-F5344CB8AC3E}">
        <p14:creationId xmlns:p14="http://schemas.microsoft.com/office/powerpoint/2010/main" val="426444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12432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13" name="Oval 12">
            <a:hlinkClick r:id="rId4" action="ppaction://hlinksldjump"/>
            <a:extLst>
              <a:ext uri="{FF2B5EF4-FFF2-40B4-BE49-F238E27FC236}">
                <a16:creationId xmlns:a16="http://schemas.microsoft.com/office/drawing/2014/main" id="{4109EBAC-1296-4CC0-BB77-D86D59CBACF8}"/>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14" name="Rectangle 13">
            <a:extLst>
              <a:ext uri="{FF2B5EF4-FFF2-40B4-BE49-F238E27FC236}">
                <a16:creationId xmlns:a16="http://schemas.microsoft.com/office/drawing/2014/main" id="{8D1F690A-29C2-417C-917B-AF7923B0C841}"/>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21" name="Rectangle 20">
            <a:extLst>
              <a:ext uri="{FF2B5EF4-FFF2-40B4-BE49-F238E27FC236}">
                <a16:creationId xmlns:a16="http://schemas.microsoft.com/office/drawing/2014/main" id="{48D26654-5540-4ED6-B8B2-054128D77521}"/>
              </a:ext>
            </a:extLst>
          </p:cNvPr>
          <p:cNvSpPr/>
          <p:nvPr/>
        </p:nvSpPr>
        <p:spPr>
          <a:xfrm>
            <a:off x="1639771" y="2530281"/>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7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22" name="Oval 21">
            <a:hlinkClick r:id="rId5" action="ppaction://hlinksldjump"/>
            <a:extLst>
              <a:ext uri="{FF2B5EF4-FFF2-40B4-BE49-F238E27FC236}">
                <a16:creationId xmlns:a16="http://schemas.microsoft.com/office/drawing/2014/main" id="{871ADEEE-0E60-4B5D-BEB7-F8DB4B586B66}"/>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3" name="Rectangle 22">
            <a:extLst>
              <a:ext uri="{FF2B5EF4-FFF2-40B4-BE49-F238E27FC236}">
                <a16:creationId xmlns:a16="http://schemas.microsoft.com/office/drawing/2014/main" id="{0DC4F1CA-EF86-4B49-9BDE-1F9BBE706FC2}"/>
              </a:ext>
            </a:extLst>
          </p:cNvPr>
          <p:cNvSpPr/>
          <p:nvPr/>
        </p:nvSpPr>
        <p:spPr>
          <a:xfrm>
            <a:off x="1639771" y="3477693"/>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24" name="Oval 23">
            <a:hlinkClick r:id="rId6" action="ppaction://hlinksldjump"/>
            <a:extLst>
              <a:ext uri="{FF2B5EF4-FFF2-40B4-BE49-F238E27FC236}">
                <a16:creationId xmlns:a16="http://schemas.microsoft.com/office/drawing/2014/main" id="{01E096B0-B5F8-4AAE-B8DE-2E9A6DAF25CE}"/>
              </a:ext>
            </a:extLst>
          </p:cNvPr>
          <p:cNvSpPr/>
          <p:nvPr/>
        </p:nvSpPr>
        <p:spPr>
          <a:xfrm>
            <a:off x="763272" y="342532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25" name="Rectangle 24">
            <a:extLst>
              <a:ext uri="{FF2B5EF4-FFF2-40B4-BE49-F238E27FC236}">
                <a16:creationId xmlns:a16="http://schemas.microsoft.com/office/drawing/2014/main" id="{A4DCCB71-E623-4FF5-B0AA-763D93F680AF}"/>
              </a:ext>
            </a:extLst>
          </p:cNvPr>
          <p:cNvSpPr/>
          <p:nvPr/>
        </p:nvSpPr>
        <p:spPr>
          <a:xfrm>
            <a:off x="1639771" y="4425104"/>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…even in the elderly</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6" name="Oval 25">
            <a:hlinkClick r:id="rId7" action="ppaction://hlinksldjump"/>
            <a:extLst>
              <a:ext uri="{FF2B5EF4-FFF2-40B4-BE49-F238E27FC236}">
                <a16:creationId xmlns:a16="http://schemas.microsoft.com/office/drawing/2014/main" id="{E32E83DB-0ABC-4C7E-B09C-405F4A966837}"/>
              </a:ext>
            </a:extLst>
          </p:cNvPr>
          <p:cNvSpPr/>
          <p:nvPr/>
        </p:nvSpPr>
        <p:spPr>
          <a:xfrm>
            <a:off x="763272" y="4351731"/>
            <a:ext cx="731520" cy="731520"/>
          </a:xfrm>
          <a:prstGeom prst="ellipse">
            <a:avLst/>
          </a:prstGeom>
          <a:solidFill>
            <a:srgbClr val="22E6B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132658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in Patients Aged ≥ 75 years: </a:t>
            </a:r>
            <a:b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Stroke/SE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4" name="Picture 3">
            <a:extLst>
              <a:ext uri="{FF2B5EF4-FFF2-40B4-BE49-F238E27FC236}">
                <a16:creationId xmlns:a16="http://schemas.microsoft.com/office/drawing/2014/main" id="{D2C18C3F-CC00-4C59-9FC2-A3F0300AB650}"/>
              </a:ext>
            </a:extLst>
          </p:cNvPr>
          <p:cNvPicPr>
            <a:picLocks noChangeAspect="1"/>
          </p:cNvPicPr>
          <p:nvPr/>
        </p:nvPicPr>
        <p:blipFill>
          <a:blip r:embed="rId5"/>
          <a:stretch>
            <a:fillRect/>
          </a:stretch>
        </p:blipFill>
        <p:spPr>
          <a:xfrm>
            <a:off x="184150" y="2251070"/>
            <a:ext cx="8851900" cy="3142648"/>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Connolly SJ,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2009; 361:1139-51.;   2. Patel MR,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 365:883-91.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 Granger CB,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2011;365:981-92.;   4. Kato ET,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J Am Heart Assoc</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42398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12432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16" name="Oval 15">
            <a:hlinkClick r:id="rId4" action="ppaction://hlinksldjump"/>
            <a:extLst>
              <a:ext uri="{FF2B5EF4-FFF2-40B4-BE49-F238E27FC236}">
                <a16:creationId xmlns:a16="http://schemas.microsoft.com/office/drawing/2014/main" id="{39608A79-7931-40A4-B75B-B5BA84730A2C}"/>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DC3F3654-70D9-4413-972C-7382FB150E19}"/>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8" name="Rectangle 17">
            <a:extLst>
              <a:ext uri="{FF2B5EF4-FFF2-40B4-BE49-F238E27FC236}">
                <a16:creationId xmlns:a16="http://schemas.microsoft.com/office/drawing/2014/main" id="{365C96C9-9793-4DC5-9646-DD94CA746B59}"/>
              </a:ext>
            </a:extLst>
          </p:cNvPr>
          <p:cNvSpPr/>
          <p:nvPr/>
        </p:nvSpPr>
        <p:spPr>
          <a:xfrm>
            <a:off x="1639771" y="2521083"/>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9" name="Oval 18">
            <a:hlinkClick r:id="rId5" action="ppaction://hlinksldjump"/>
            <a:extLst>
              <a:ext uri="{FF2B5EF4-FFF2-40B4-BE49-F238E27FC236}">
                <a16:creationId xmlns:a16="http://schemas.microsoft.com/office/drawing/2014/main" id="{7C09447E-BEB0-4EB2-B24A-4984F2000CFD}"/>
              </a:ext>
            </a:extLst>
          </p:cNvPr>
          <p:cNvSpPr/>
          <p:nvPr/>
        </p:nvSpPr>
        <p:spPr>
          <a:xfrm>
            <a:off x="763272" y="24823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0" name="Rectangle 19">
            <a:extLst>
              <a:ext uri="{FF2B5EF4-FFF2-40B4-BE49-F238E27FC236}">
                <a16:creationId xmlns:a16="http://schemas.microsoft.com/office/drawing/2014/main" id="{B67FDC09-2B94-4F60-A17E-3D1F20691D63}"/>
              </a:ext>
            </a:extLst>
          </p:cNvPr>
          <p:cNvSpPr/>
          <p:nvPr/>
        </p:nvSpPr>
        <p:spPr>
          <a:xfrm>
            <a:off x="1639771" y="3459297"/>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27" name="Oval 26">
            <a:hlinkClick r:id="rId6" action="ppaction://hlinksldjump"/>
            <a:extLst>
              <a:ext uri="{FF2B5EF4-FFF2-40B4-BE49-F238E27FC236}">
                <a16:creationId xmlns:a16="http://schemas.microsoft.com/office/drawing/2014/main" id="{96F80BF7-9D11-4BDD-B7E0-6D8DE011911F}"/>
              </a:ext>
            </a:extLst>
          </p:cNvPr>
          <p:cNvSpPr/>
          <p:nvPr/>
        </p:nvSpPr>
        <p:spPr>
          <a:xfrm>
            <a:off x="763272" y="34090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28" name="Rectangle 27">
            <a:extLst>
              <a:ext uri="{FF2B5EF4-FFF2-40B4-BE49-F238E27FC236}">
                <a16:creationId xmlns:a16="http://schemas.microsoft.com/office/drawing/2014/main" id="{AE7AEDF4-F07A-40AA-A60E-F1DCC9BDA1CB}"/>
              </a:ext>
            </a:extLst>
          </p:cNvPr>
          <p:cNvSpPr/>
          <p:nvPr/>
        </p:nvSpPr>
        <p:spPr>
          <a:xfrm>
            <a:off x="1639771" y="4397511"/>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29" name="Oval 28">
            <a:hlinkClick r:id="rId7" action="ppaction://hlinksldjump"/>
            <a:extLst>
              <a:ext uri="{FF2B5EF4-FFF2-40B4-BE49-F238E27FC236}">
                <a16:creationId xmlns:a16="http://schemas.microsoft.com/office/drawing/2014/main" id="{0A1AC816-4312-4FF5-8B10-756F051ED440}"/>
              </a:ext>
            </a:extLst>
          </p:cNvPr>
          <p:cNvSpPr/>
          <p:nvPr/>
        </p:nvSpPr>
        <p:spPr>
          <a:xfrm>
            <a:off x="763272" y="433568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30" name="Rectangle 29">
            <a:extLst>
              <a:ext uri="{FF2B5EF4-FFF2-40B4-BE49-F238E27FC236}">
                <a16:creationId xmlns:a16="http://schemas.microsoft.com/office/drawing/2014/main" id="{4417A642-7285-47A5-A75C-ABAA2634841F}"/>
              </a:ext>
            </a:extLst>
          </p:cNvPr>
          <p:cNvSpPr/>
          <p:nvPr/>
        </p:nvSpPr>
        <p:spPr>
          <a:xfrm>
            <a:off x="1639771" y="5335727"/>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…with a bleeding risk less than warfarin</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31" name="Oval 30">
            <a:hlinkClick r:id="rId8" action="ppaction://hlinksldjump"/>
            <a:extLst>
              <a:ext uri="{FF2B5EF4-FFF2-40B4-BE49-F238E27FC236}">
                <a16:creationId xmlns:a16="http://schemas.microsoft.com/office/drawing/2014/main" id="{820B191F-E2CA-4A59-8934-FF159DF5AF17}"/>
              </a:ext>
            </a:extLst>
          </p:cNvPr>
          <p:cNvSpPr/>
          <p:nvPr/>
        </p:nvSpPr>
        <p:spPr>
          <a:xfrm>
            <a:off x="763272" y="5262355"/>
            <a:ext cx="731520" cy="731520"/>
          </a:xfrm>
          <a:prstGeom prst="ellipse">
            <a:avLst/>
          </a:prstGeom>
          <a:solidFill>
            <a:srgbClr val="83F1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180542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in Patients Aged ≥ 75 years: </a:t>
            </a:r>
            <a:b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Connolly SJ,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2009; 361:1139-51.;   2. Patel MR,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 365:883-91.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 Granger CB,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2011;365:981-92.;   4. Kato ET,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J Am Heart Assoc</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84CA6A5D-0C93-4E8F-AE03-B66B03A18A8F}"/>
              </a:ext>
            </a:extLst>
          </p:cNvPr>
          <p:cNvPicPr>
            <a:picLocks noChangeAspect="1"/>
          </p:cNvPicPr>
          <p:nvPr/>
        </p:nvPicPr>
        <p:blipFill>
          <a:blip r:embed="rId5"/>
          <a:stretch>
            <a:fillRect/>
          </a:stretch>
        </p:blipFill>
        <p:spPr>
          <a:xfrm>
            <a:off x="196409" y="2148202"/>
            <a:ext cx="8880476" cy="3152794"/>
          </a:xfrm>
          <a:prstGeom prst="rect">
            <a:avLst/>
          </a:prstGeom>
        </p:spPr>
      </p:pic>
    </p:spTree>
    <p:extLst>
      <p:ext uri="{BB962C8B-B14F-4D97-AF65-F5344CB8AC3E}">
        <p14:creationId xmlns:p14="http://schemas.microsoft.com/office/powerpoint/2010/main" val="82610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Learning Objectives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48543"/>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950190" y="5918411"/>
            <a:ext cx="864000" cy="864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60778"/>
            <a:ext cx="632477" cy="682082"/>
          </a:xfrm>
          <a:prstGeom prst="rect">
            <a:avLst/>
          </a:prstGeom>
        </p:spPr>
      </p:pic>
      <p:sp>
        <p:nvSpPr>
          <p:cNvPr id="16" name="TextBox 15">
            <a:extLst>
              <a:ext uri="{FF2B5EF4-FFF2-40B4-BE49-F238E27FC236}">
                <a16:creationId xmlns:a16="http://schemas.microsoft.com/office/drawing/2014/main" id="{768ECEB1-028F-4514-8E9D-83DE806CBBC2}"/>
              </a:ext>
            </a:extLst>
          </p:cNvPr>
          <p:cNvSpPr txBox="1"/>
          <p:nvPr/>
        </p:nvSpPr>
        <p:spPr>
          <a:xfrm>
            <a:off x="0" y="1782549"/>
            <a:ext cx="9144000" cy="822960"/>
          </a:xfrm>
          <a:prstGeom prst="rect">
            <a:avLst/>
          </a:prstGeom>
          <a:solidFill>
            <a:srgbClr val="00BF96"/>
          </a:solidFill>
        </p:spPr>
        <p:txBody>
          <a:bodyPr wrap="square" rtlCol="0">
            <a:spAutoFit/>
          </a:bodyPr>
          <a:lstStyle/>
          <a:p>
            <a:endParaRPr lang="en-US" dirty="0"/>
          </a:p>
        </p:txBody>
      </p:sp>
      <p:sp>
        <p:nvSpPr>
          <p:cNvPr id="17" name="Flowchart: Connector 16">
            <a:extLst>
              <a:ext uri="{FF2B5EF4-FFF2-40B4-BE49-F238E27FC236}">
                <a16:creationId xmlns:a16="http://schemas.microsoft.com/office/drawing/2014/main" id="{02B649E9-CD52-484B-BF63-5C9476DE99ED}"/>
              </a:ext>
            </a:extLst>
          </p:cNvPr>
          <p:cNvSpPr/>
          <p:nvPr/>
        </p:nvSpPr>
        <p:spPr>
          <a:xfrm>
            <a:off x="266854" y="1853215"/>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a:t>
            </a:r>
            <a:endParaRPr lang="en-US" sz="2400" b="1" dirty="0">
              <a:latin typeface="Arial Narrow" panose="020B0606020202030204" pitchFamily="34" charset="0"/>
            </a:endParaRPr>
          </a:p>
        </p:txBody>
      </p:sp>
      <p:sp>
        <p:nvSpPr>
          <p:cNvPr id="18" name="TextBox 17">
            <a:extLst>
              <a:ext uri="{FF2B5EF4-FFF2-40B4-BE49-F238E27FC236}">
                <a16:creationId xmlns:a16="http://schemas.microsoft.com/office/drawing/2014/main" id="{81F0C9D3-64C7-48CC-A17E-D3D97311DD50}"/>
              </a:ext>
            </a:extLst>
          </p:cNvPr>
          <p:cNvSpPr txBox="1"/>
          <p:nvPr/>
        </p:nvSpPr>
        <p:spPr>
          <a:xfrm>
            <a:off x="1233133" y="1829006"/>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Recognize that the risks of AF, stroke, major bleeding are all increased in the elderly</a:t>
            </a:r>
          </a:p>
        </p:txBody>
      </p:sp>
      <p:sp>
        <p:nvSpPr>
          <p:cNvPr id="20" name="TextBox 19">
            <a:extLst>
              <a:ext uri="{FF2B5EF4-FFF2-40B4-BE49-F238E27FC236}">
                <a16:creationId xmlns:a16="http://schemas.microsoft.com/office/drawing/2014/main" id="{3B62736C-4909-4344-AD33-9CD899E49423}"/>
              </a:ext>
            </a:extLst>
          </p:cNvPr>
          <p:cNvSpPr txBox="1"/>
          <p:nvPr/>
        </p:nvSpPr>
        <p:spPr>
          <a:xfrm>
            <a:off x="0" y="2781194"/>
            <a:ext cx="9144000" cy="822960"/>
          </a:xfrm>
          <a:prstGeom prst="rect">
            <a:avLst/>
          </a:prstGeom>
          <a:solidFill>
            <a:srgbClr val="00BF96"/>
          </a:solidFill>
        </p:spPr>
        <p:txBody>
          <a:bodyPr wrap="square" rtlCol="0">
            <a:spAutoFit/>
          </a:bodyPr>
          <a:lstStyle/>
          <a:p>
            <a:endParaRPr lang="en-US" dirty="0"/>
          </a:p>
        </p:txBody>
      </p:sp>
      <p:sp>
        <p:nvSpPr>
          <p:cNvPr id="24" name="Flowchart: Connector 23">
            <a:extLst>
              <a:ext uri="{FF2B5EF4-FFF2-40B4-BE49-F238E27FC236}">
                <a16:creationId xmlns:a16="http://schemas.microsoft.com/office/drawing/2014/main" id="{1EBB5562-5A09-4148-BDA7-F9AAE5D7F382}"/>
              </a:ext>
            </a:extLst>
          </p:cNvPr>
          <p:cNvSpPr/>
          <p:nvPr/>
        </p:nvSpPr>
        <p:spPr>
          <a:xfrm>
            <a:off x="266854" y="2878821"/>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a:t>
            </a:r>
            <a:endParaRPr lang="en-US" sz="2400" b="1" dirty="0">
              <a:latin typeface="Arial Narrow" panose="020B0606020202030204" pitchFamily="34" charset="0"/>
            </a:endParaRPr>
          </a:p>
        </p:txBody>
      </p:sp>
      <p:sp>
        <p:nvSpPr>
          <p:cNvPr id="25" name="TextBox 24">
            <a:extLst>
              <a:ext uri="{FF2B5EF4-FFF2-40B4-BE49-F238E27FC236}">
                <a16:creationId xmlns:a16="http://schemas.microsoft.com/office/drawing/2014/main" id="{CC437E49-66AC-4ABA-94C6-6B45729A7007}"/>
              </a:ext>
            </a:extLst>
          </p:cNvPr>
          <p:cNvSpPr txBox="1"/>
          <p:nvPr/>
        </p:nvSpPr>
        <p:spPr>
          <a:xfrm>
            <a:off x="1190613" y="2870482"/>
            <a:ext cx="7908508" cy="646331"/>
          </a:xfrm>
          <a:prstGeom prst="rect">
            <a:avLst/>
          </a:prstGeom>
          <a:noFill/>
        </p:spPr>
        <p:txBody>
          <a:bodyPr wrap="square" rtlCol="0">
            <a:spAutoFit/>
          </a:bodyPr>
          <a:lstStyle/>
          <a:p>
            <a:r>
              <a:rPr lang="en-CA" b="1" dirty="0">
                <a:solidFill>
                  <a:schemeClr val="bg1"/>
                </a:solidFill>
                <a:latin typeface="Arial Narrow" panose="020B0606020202030204" pitchFamily="34" charset="0"/>
              </a:rPr>
              <a:t>Describe that DOACs are as effective in older patients as they are in younger patients with AF, with a risk of major bleeding that is similar to or less than that of warfarin</a:t>
            </a:r>
          </a:p>
        </p:txBody>
      </p:sp>
      <p:sp>
        <p:nvSpPr>
          <p:cNvPr id="27" name="TextBox 26">
            <a:extLst>
              <a:ext uri="{FF2B5EF4-FFF2-40B4-BE49-F238E27FC236}">
                <a16:creationId xmlns:a16="http://schemas.microsoft.com/office/drawing/2014/main" id="{B136A529-328F-4B2F-B8EA-B46805EFAAA6}"/>
              </a:ext>
            </a:extLst>
          </p:cNvPr>
          <p:cNvSpPr txBox="1"/>
          <p:nvPr/>
        </p:nvSpPr>
        <p:spPr>
          <a:xfrm>
            <a:off x="0" y="3781656"/>
            <a:ext cx="9144000" cy="822960"/>
          </a:xfrm>
          <a:prstGeom prst="rect">
            <a:avLst/>
          </a:prstGeom>
          <a:solidFill>
            <a:srgbClr val="00BF96"/>
          </a:solidFill>
        </p:spPr>
        <p:txBody>
          <a:bodyPr wrap="square" rtlCol="0">
            <a:spAutoFit/>
          </a:bodyPr>
          <a:lstStyle/>
          <a:p>
            <a:endParaRPr lang="en-US" dirty="0"/>
          </a:p>
        </p:txBody>
      </p:sp>
      <p:sp>
        <p:nvSpPr>
          <p:cNvPr id="28" name="Flowchart: Connector 27">
            <a:extLst>
              <a:ext uri="{FF2B5EF4-FFF2-40B4-BE49-F238E27FC236}">
                <a16:creationId xmlns:a16="http://schemas.microsoft.com/office/drawing/2014/main" id="{4F2C4EED-FA22-41AF-AC9C-280A3452F415}"/>
              </a:ext>
            </a:extLst>
          </p:cNvPr>
          <p:cNvSpPr/>
          <p:nvPr/>
        </p:nvSpPr>
        <p:spPr>
          <a:xfrm>
            <a:off x="266854" y="3866532"/>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III</a:t>
            </a:r>
            <a:endParaRPr lang="en-US" sz="2400" b="1" dirty="0">
              <a:latin typeface="Arial Narrow" panose="020B0606020202030204" pitchFamily="34" charset="0"/>
            </a:endParaRPr>
          </a:p>
        </p:txBody>
      </p:sp>
      <p:sp>
        <p:nvSpPr>
          <p:cNvPr id="29" name="TextBox 28">
            <a:extLst>
              <a:ext uri="{FF2B5EF4-FFF2-40B4-BE49-F238E27FC236}">
                <a16:creationId xmlns:a16="http://schemas.microsoft.com/office/drawing/2014/main" id="{C64E35AE-3C89-40AB-BF3E-CAF23C449E65}"/>
              </a:ext>
            </a:extLst>
          </p:cNvPr>
          <p:cNvSpPr txBox="1"/>
          <p:nvPr/>
        </p:nvSpPr>
        <p:spPr>
          <a:xfrm>
            <a:off x="1190613" y="3845480"/>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Explain the importance of follow up and close monitoring of renal function in elderly patients on DOACs</a:t>
            </a:r>
          </a:p>
        </p:txBody>
      </p:sp>
      <p:sp>
        <p:nvSpPr>
          <p:cNvPr id="30" name="TextBox 29">
            <a:extLst>
              <a:ext uri="{FF2B5EF4-FFF2-40B4-BE49-F238E27FC236}">
                <a16:creationId xmlns:a16="http://schemas.microsoft.com/office/drawing/2014/main" id="{5A4725C9-1892-4550-8AB8-C17B3FBBBE68}"/>
              </a:ext>
            </a:extLst>
          </p:cNvPr>
          <p:cNvSpPr txBox="1"/>
          <p:nvPr/>
        </p:nvSpPr>
        <p:spPr>
          <a:xfrm>
            <a:off x="0" y="4745143"/>
            <a:ext cx="9144000" cy="1097280"/>
          </a:xfrm>
          <a:prstGeom prst="rect">
            <a:avLst/>
          </a:prstGeom>
          <a:solidFill>
            <a:srgbClr val="00BF96"/>
          </a:solidFill>
        </p:spPr>
        <p:txBody>
          <a:bodyPr wrap="square" rtlCol="0">
            <a:spAutoFit/>
          </a:bodyPr>
          <a:lstStyle/>
          <a:p>
            <a:endParaRPr lang="en-US" dirty="0"/>
          </a:p>
        </p:txBody>
      </p:sp>
      <p:sp>
        <p:nvSpPr>
          <p:cNvPr id="31" name="Flowchart: Connector 30">
            <a:extLst>
              <a:ext uri="{FF2B5EF4-FFF2-40B4-BE49-F238E27FC236}">
                <a16:creationId xmlns:a16="http://schemas.microsoft.com/office/drawing/2014/main" id="{A23A9551-9B42-4CF3-A702-D1CAD4C02D98}"/>
              </a:ext>
            </a:extLst>
          </p:cNvPr>
          <p:cNvSpPr/>
          <p:nvPr/>
        </p:nvSpPr>
        <p:spPr>
          <a:xfrm>
            <a:off x="266854" y="4934670"/>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IV</a:t>
            </a:r>
            <a:endParaRPr lang="en-US" sz="2400" b="1" dirty="0">
              <a:latin typeface="Arial Narrow" panose="020B0606020202030204" pitchFamily="34" charset="0"/>
            </a:endParaRPr>
          </a:p>
        </p:txBody>
      </p:sp>
      <p:sp>
        <p:nvSpPr>
          <p:cNvPr id="32" name="TextBox 31">
            <a:extLst>
              <a:ext uri="{FF2B5EF4-FFF2-40B4-BE49-F238E27FC236}">
                <a16:creationId xmlns:a16="http://schemas.microsoft.com/office/drawing/2014/main" id="{03A1A501-9C1F-4E19-AF87-A0DCC675A717}"/>
              </a:ext>
            </a:extLst>
          </p:cNvPr>
          <p:cNvSpPr txBox="1"/>
          <p:nvPr/>
        </p:nvSpPr>
        <p:spPr>
          <a:xfrm>
            <a:off x="1190613" y="4936207"/>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Integrate the individual values and preferences of elderly AF patients into shared decision making on anticoagulation </a:t>
            </a:r>
          </a:p>
        </p:txBody>
      </p:sp>
    </p:spTree>
    <p:extLst>
      <p:ext uri="{BB962C8B-B14F-4D97-AF65-F5344CB8AC3E}">
        <p14:creationId xmlns:p14="http://schemas.microsoft.com/office/powerpoint/2010/main" val="7730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12432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21" name="Oval 20">
            <a:hlinkClick r:id="rId4" action="ppaction://hlinksldjump"/>
            <a:extLst>
              <a:ext uri="{FF2B5EF4-FFF2-40B4-BE49-F238E27FC236}">
                <a16:creationId xmlns:a16="http://schemas.microsoft.com/office/drawing/2014/main" id="{29DEE360-BAE8-48C7-BAB4-036E62F21C6A}"/>
              </a:ext>
            </a:extLst>
          </p:cNvPr>
          <p:cNvSpPr/>
          <p:nvPr/>
        </p:nvSpPr>
        <p:spPr>
          <a:xfrm>
            <a:off x="763272" y="1269436"/>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2" name="Rectangle 21">
            <a:extLst>
              <a:ext uri="{FF2B5EF4-FFF2-40B4-BE49-F238E27FC236}">
                <a16:creationId xmlns:a16="http://schemas.microsoft.com/office/drawing/2014/main" id="{8EA2A20F-ECDB-447D-A1E2-21F24BA9FCB8}"/>
              </a:ext>
            </a:extLst>
          </p:cNvPr>
          <p:cNvSpPr/>
          <p:nvPr/>
        </p:nvSpPr>
        <p:spPr>
          <a:xfrm>
            <a:off x="1639771" y="1296622"/>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24" name="Rectangle 23">
            <a:extLst>
              <a:ext uri="{FF2B5EF4-FFF2-40B4-BE49-F238E27FC236}">
                <a16:creationId xmlns:a16="http://schemas.microsoft.com/office/drawing/2014/main" id="{09682976-5E57-4254-89BC-BAB398094F4D}"/>
              </a:ext>
            </a:extLst>
          </p:cNvPr>
          <p:cNvSpPr/>
          <p:nvPr/>
        </p:nvSpPr>
        <p:spPr>
          <a:xfrm>
            <a:off x="1639771" y="2234836"/>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25" name="Oval 24">
            <a:hlinkClick r:id="rId5" action="ppaction://hlinksldjump"/>
            <a:extLst>
              <a:ext uri="{FF2B5EF4-FFF2-40B4-BE49-F238E27FC236}">
                <a16:creationId xmlns:a16="http://schemas.microsoft.com/office/drawing/2014/main" id="{CED417F6-63D8-4EA5-BF95-ECA79AE95856}"/>
              </a:ext>
            </a:extLst>
          </p:cNvPr>
          <p:cNvSpPr/>
          <p:nvPr/>
        </p:nvSpPr>
        <p:spPr>
          <a:xfrm>
            <a:off x="763272" y="2196104"/>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6" name="Rectangle 25">
            <a:extLst>
              <a:ext uri="{FF2B5EF4-FFF2-40B4-BE49-F238E27FC236}">
                <a16:creationId xmlns:a16="http://schemas.microsoft.com/office/drawing/2014/main" id="{C1A6620F-384B-48E9-83C0-E7F1ECC2D673}"/>
              </a:ext>
            </a:extLst>
          </p:cNvPr>
          <p:cNvSpPr/>
          <p:nvPr/>
        </p:nvSpPr>
        <p:spPr>
          <a:xfrm>
            <a:off x="1639771" y="3173050"/>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32" name="Oval 31">
            <a:hlinkClick r:id="rId6" action="ppaction://hlinksldjump"/>
            <a:extLst>
              <a:ext uri="{FF2B5EF4-FFF2-40B4-BE49-F238E27FC236}">
                <a16:creationId xmlns:a16="http://schemas.microsoft.com/office/drawing/2014/main" id="{E333E53B-1923-404A-B930-029BAE3F2C82}"/>
              </a:ext>
            </a:extLst>
          </p:cNvPr>
          <p:cNvSpPr/>
          <p:nvPr/>
        </p:nvSpPr>
        <p:spPr>
          <a:xfrm>
            <a:off x="763272" y="312277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33" name="Rectangle 32">
            <a:extLst>
              <a:ext uri="{FF2B5EF4-FFF2-40B4-BE49-F238E27FC236}">
                <a16:creationId xmlns:a16="http://schemas.microsoft.com/office/drawing/2014/main" id="{4F2C0A01-D90E-4782-9757-6705E32D0063}"/>
              </a:ext>
            </a:extLst>
          </p:cNvPr>
          <p:cNvSpPr/>
          <p:nvPr/>
        </p:nvSpPr>
        <p:spPr>
          <a:xfrm>
            <a:off x="1639771" y="411126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34" name="Oval 33">
            <a:hlinkClick r:id="rId7" action="ppaction://hlinksldjump"/>
            <a:extLst>
              <a:ext uri="{FF2B5EF4-FFF2-40B4-BE49-F238E27FC236}">
                <a16:creationId xmlns:a16="http://schemas.microsoft.com/office/drawing/2014/main" id="{3EE0A147-E3E9-4BD8-BCF6-D8400B02067A}"/>
              </a:ext>
            </a:extLst>
          </p:cNvPr>
          <p:cNvSpPr/>
          <p:nvPr/>
        </p:nvSpPr>
        <p:spPr>
          <a:xfrm>
            <a:off x="763272" y="4049440"/>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35" name="Rectangle 34">
            <a:extLst>
              <a:ext uri="{FF2B5EF4-FFF2-40B4-BE49-F238E27FC236}">
                <a16:creationId xmlns:a16="http://schemas.microsoft.com/office/drawing/2014/main" id="{456F0AEF-9A59-4E5E-958D-6C0635B8EE5F}"/>
              </a:ext>
            </a:extLst>
          </p:cNvPr>
          <p:cNvSpPr/>
          <p:nvPr/>
        </p:nvSpPr>
        <p:spPr>
          <a:xfrm>
            <a:off x="1639771" y="5049480"/>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…with a bleeding risk less than warfarin</a:t>
            </a:r>
          </a:p>
        </p:txBody>
      </p:sp>
      <p:sp>
        <p:nvSpPr>
          <p:cNvPr id="36" name="Oval 35">
            <a:hlinkClick r:id="rId8" action="ppaction://hlinksldjump"/>
            <a:extLst>
              <a:ext uri="{FF2B5EF4-FFF2-40B4-BE49-F238E27FC236}">
                <a16:creationId xmlns:a16="http://schemas.microsoft.com/office/drawing/2014/main" id="{C2C84634-70DA-48CC-8D78-349D2EE89960}"/>
              </a:ext>
            </a:extLst>
          </p:cNvPr>
          <p:cNvSpPr/>
          <p:nvPr/>
        </p:nvSpPr>
        <p:spPr>
          <a:xfrm>
            <a:off x="763272" y="4976108"/>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37" name="Rectangle 36">
            <a:extLst>
              <a:ext uri="{FF2B5EF4-FFF2-40B4-BE49-F238E27FC236}">
                <a16:creationId xmlns:a16="http://schemas.microsoft.com/office/drawing/2014/main" id="{923A024F-5A84-44BA-B131-3B789C193F87}"/>
              </a:ext>
            </a:extLst>
          </p:cNvPr>
          <p:cNvSpPr/>
          <p:nvPr/>
        </p:nvSpPr>
        <p:spPr>
          <a:xfrm>
            <a:off x="1639771" y="5930258"/>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…and compared to ASA</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38" name="Oval 37">
            <a:hlinkClick r:id="" action="ppaction://noaction"/>
            <a:extLst>
              <a:ext uri="{FF2B5EF4-FFF2-40B4-BE49-F238E27FC236}">
                <a16:creationId xmlns:a16="http://schemas.microsoft.com/office/drawing/2014/main" id="{F0F54BBE-1BF8-4572-8178-1333705C9D22}"/>
              </a:ext>
            </a:extLst>
          </p:cNvPr>
          <p:cNvSpPr/>
          <p:nvPr/>
        </p:nvSpPr>
        <p:spPr>
          <a:xfrm>
            <a:off x="763272" y="5836202"/>
            <a:ext cx="731520" cy="731520"/>
          </a:xfrm>
          <a:prstGeom prst="ellipse">
            <a:avLst/>
          </a:prstGeom>
          <a:solidFill>
            <a:srgbClr val="9FF3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95459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71960"/>
            <a:ext cx="6626225"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Stroke Prevention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3" name="Picture 2">
            <a:extLst>
              <a:ext uri="{FF2B5EF4-FFF2-40B4-BE49-F238E27FC236}">
                <a16:creationId xmlns:a16="http://schemas.microsoft.com/office/drawing/2014/main" id="{1523E6C2-1FDF-4714-A73A-360E8A2EF628}"/>
              </a:ext>
            </a:extLst>
          </p:cNvPr>
          <p:cNvPicPr>
            <a:picLocks noChangeAspect="1"/>
          </p:cNvPicPr>
          <p:nvPr/>
        </p:nvPicPr>
        <p:blipFill>
          <a:blip r:embed="rId5"/>
          <a:stretch>
            <a:fillRect/>
          </a:stretch>
        </p:blipFill>
        <p:spPr>
          <a:xfrm>
            <a:off x="246513" y="1362277"/>
            <a:ext cx="8650974" cy="4133446"/>
          </a:xfrm>
          <a:prstGeom prst="rect">
            <a:avLst/>
          </a:prstGeom>
        </p:spPr>
      </p:pic>
      <p:sp>
        <p:nvSpPr>
          <p:cNvPr id="45" name="TextBox 44">
            <a:extLst>
              <a:ext uri="{FF2B5EF4-FFF2-40B4-BE49-F238E27FC236}">
                <a16:creationId xmlns:a16="http://schemas.microsoft.com/office/drawing/2014/main" id="{1A34546F-F07D-42AB-9B50-C2C5854F8B60}"/>
              </a:ext>
            </a:extLst>
          </p:cNvPr>
          <p:cNvSpPr txBox="1"/>
          <p:nvPr/>
        </p:nvSpPr>
        <p:spPr>
          <a:xfrm>
            <a:off x="181893" y="5569024"/>
            <a:ext cx="5360300" cy="523220"/>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stroke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46" name="TextBox 45">
            <a:extLst>
              <a:ext uri="{FF2B5EF4-FFF2-40B4-BE49-F238E27FC236}">
                <a16:creationId xmlns:a16="http://schemas.microsoft.com/office/drawing/2014/main" id="{926C52ED-8C43-4CCC-A203-4BAAFD1DECE0}"/>
              </a:ext>
            </a:extLst>
          </p:cNvPr>
          <p:cNvSpPr txBox="1"/>
          <p:nvPr/>
        </p:nvSpPr>
        <p:spPr>
          <a:xfrm>
            <a:off x="6598221" y="5588478"/>
            <a:ext cx="23241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for interaction = 0.04</a:t>
            </a:r>
          </a:p>
        </p:txBody>
      </p:sp>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8118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Bleeding</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A53B455E-A0DB-43B2-A4B0-1440F274B75C}"/>
              </a:ext>
            </a:extLst>
          </p:cNvPr>
          <p:cNvPicPr>
            <a:picLocks noChangeAspect="1"/>
          </p:cNvPicPr>
          <p:nvPr/>
        </p:nvPicPr>
        <p:blipFill>
          <a:blip r:embed="rId5"/>
          <a:stretch>
            <a:fillRect/>
          </a:stretch>
        </p:blipFill>
        <p:spPr>
          <a:xfrm>
            <a:off x="283476" y="1379408"/>
            <a:ext cx="8650974" cy="4127350"/>
          </a:xfrm>
          <a:prstGeom prst="rect">
            <a:avLst/>
          </a:prstGeom>
        </p:spPr>
      </p:pic>
      <p:sp>
        <p:nvSpPr>
          <p:cNvPr id="12" name="TextBox 11">
            <a:extLst>
              <a:ext uri="{FF2B5EF4-FFF2-40B4-BE49-F238E27FC236}">
                <a16:creationId xmlns:a16="http://schemas.microsoft.com/office/drawing/2014/main" id="{71D75094-656C-46C2-886E-A520794B576D}"/>
              </a:ext>
            </a:extLst>
          </p:cNvPr>
          <p:cNvSpPr txBox="1"/>
          <p:nvPr/>
        </p:nvSpPr>
        <p:spPr>
          <a:xfrm>
            <a:off x="183195" y="5630668"/>
            <a:ext cx="5360300" cy="523220"/>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major bleeding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13" name="TextBox 12">
            <a:extLst>
              <a:ext uri="{FF2B5EF4-FFF2-40B4-BE49-F238E27FC236}">
                <a16:creationId xmlns:a16="http://schemas.microsoft.com/office/drawing/2014/main" id="{E0A41584-8123-4B15-A8E1-DC99AF05F8B9}"/>
              </a:ext>
            </a:extLst>
          </p:cNvPr>
          <p:cNvSpPr txBox="1"/>
          <p:nvPr/>
        </p:nvSpPr>
        <p:spPr>
          <a:xfrm>
            <a:off x="7043979" y="5649185"/>
            <a:ext cx="23241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not available</a:t>
            </a:r>
          </a:p>
        </p:txBody>
      </p:sp>
    </p:spTree>
    <p:extLst>
      <p:ext uri="{BB962C8B-B14F-4D97-AF65-F5344CB8AC3E}">
        <p14:creationId xmlns:p14="http://schemas.microsoft.com/office/powerpoint/2010/main" val="57368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cxnSp>
        <p:nvCxnSpPr>
          <p:cNvPr id="28" name="Straight Connector 27">
            <a:extLst>
              <a:ext uri="{FF2B5EF4-FFF2-40B4-BE49-F238E27FC236}">
                <a16:creationId xmlns:a16="http://schemas.microsoft.com/office/drawing/2014/main" id="{C5FD9D73-8E33-48D5-B581-FCDEC72A299F}"/>
              </a:ext>
            </a:extLst>
          </p:cNvPr>
          <p:cNvCxnSpPr/>
          <p:nvPr/>
        </p:nvCxnSpPr>
        <p:spPr>
          <a:xfrm flipV="1">
            <a:off x="0" y="100090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31" name="Picture 30" descr="A close up of a sign&#10;&#10;Description automatically generated">
            <a:extLst>
              <a:ext uri="{FF2B5EF4-FFF2-40B4-BE49-F238E27FC236}">
                <a16:creationId xmlns:a16="http://schemas.microsoft.com/office/drawing/2014/main" id="{33051334-1D4C-4BC0-8AA9-E8C1E6501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
        <p:nvSpPr>
          <p:cNvPr id="30" name="Rectangle 29">
            <a:extLst>
              <a:ext uri="{FF2B5EF4-FFF2-40B4-BE49-F238E27FC236}">
                <a16:creationId xmlns:a16="http://schemas.microsoft.com/office/drawing/2014/main" id="{7847AFC8-040E-4833-BC6C-5466452846F8}"/>
              </a:ext>
            </a:extLst>
          </p:cNvPr>
          <p:cNvSpPr/>
          <p:nvPr/>
        </p:nvSpPr>
        <p:spPr>
          <a:xfrm>
            <a:off x="1639771" y="1336377"/>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sp>
        <p:nvSpPr>
          <p:cNvPr id="9" name="Rectangle 8">
            <a:extLst>
              <a:ext uri="{FF2B5EF4-FFF2-40B4-BE49-F238E27FC236}">
                <a16:creationId xmlns:a16="http://schemas.microsoft.com/office/drawing/2014/main" id="{28C8DC08-9E84-473E-ADEF-BCD343AFC650}"/>
              </a:ext>
            </a:extLst>
          </p:cNvPr>
          <p:cNvSpPr/>
          <p:nvPr/>
        </p:nvSpPr>
        <p:spPr>
          <a:xfrm>
            <a:off x="1639771" y="226310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189831"/>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116558"/>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5043285"/>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…with a bleeding risk less than warfarin</a:t>
            </a:r>
          </a:p>
        </p:txBody>
      </p:sp>
      <p:sp>
        <p:nvSpPr>
          <p:cNvPr id="19" name="Rectangle 18">
            <a:extLst>
              <a:ext uri="{FF2B5EF4-FFF2-40B4-BE49-F238E27FC236}">
                <a16:creationId xmlns:a16="http://schemas.microsoft.com/office/drawing/2014/main" id="{D044CD7F-37A6-49C7-A6EA-EB374DFE4D45}"/>
              </a:ext>
            </a:extLst>
          </p:cNvPr>
          <p:cNvSpPr/>
          <p:nvPr/>
        </p:nvSpPr>
        <p:spPr>
          <a:xfrm>
            <a:off x="1639771" y="5970013"/>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…and compared to ASA</a:t>
            </a:r>
          </a:p>
        </p:txBody>
      </p:sp>
      <p:sp>
        <p:nvSpPr>
          <p:cNvPr id="22" name="Oval 21">
            <a:hlinkClick r:id="" action="ppaction://noaction"/>
            <a:extLst>
              <a:ext uri="{FF2B5EF4-FFF2-40B4-BE49-F238E27FC236}">
                <a16:creationId xmlns:a16="http://schemas.microsoft.com/office/drawing/2014/main" id="{8285B21D-3B9F-43FB-94DA-31F78320A515}"/>
              </a:ext>
            </a:extLst>
          </p:cNvPr>
          <p:cNvSpPr/>
          <p:nvPr/>
        </p:nvSpPr>
        <p:spPr>
          <a:xfrm>
            <a:off x="742027" y="5971374"/>
            <a:ext cx="731520" cy="731520"/>
          </a:xfrm>
          <a:prstGeom prst="ellipse">
            <a:avLst/>
          </a:prstGeom>
          <a:solidFill>
            <a:srgbClr val="9FF3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21" name="Oval 20">
            <a:hlinkClick r:id="rId4" action="ppaction://hlinksldjump"/>
            <a:extLst>
              <a:ext uri="{FF2B5EF4-FFF2-40B4-BE49-F238E27FC236}">
                <a16:creationId xmlns:a16="http://schemas.microsoft.com/office/drawing/2014/main" id="{353F6A93-479B-4448-9F84-8606A9D27F81}"/>
              </a:ext>
            </a:extLst>
          </p:cNvPr>
          <p:cNvSpPr/>
          <p:nvPr/>
        </p:nvSpPr>
        <p:spPr>
          <a:xfrm>
            <a:off x="742027" y="1296622"/>
            <a:ext cx="731520" cy="731520"/>
          </a:xfrm>
          <a:prstGeom prst="ellipse">
            <a:avLst/>
          </a:prstGeom>
          <a:solidFill>
            <a:srgbClr val="052D2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3" name="Oval 22">
            <a:hlinkClick r:id="rId5" action="ppaction://hlinksldjump"/>
            <a:extLst>
              <a:ext uri="{FF2B5EF4-FFF2-40B4-BE49-F238E27FC236}">
                <a16:creationId xmlns:a16="http://schemas.microsoft.com/office/drawing/2014/main" id="{CB6A4F9C-70D9-428E-9C97-166F539B596C}"/>
              </a:ext>
            </a:extLst>
          </p:cNvPr>
          <p:cNvSpPr/>
          <p:nvPr/>
        </p:nvSpPr>
        <p:spPr>
          <a:xfrm>
            <a:off x="742027" y="2231572"/>
            <a:ext cx="731520" cy="731520"/>
          </a:xfrm>
          <a:prstGeom prst="ellipse">
            <a:avLst/>
          </a:prstGeom>
          <a:solidFill>
            <a:srgbClr val="0953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4" name="Oval 23">
            <a:hlinkClick r:id="rId6" action="ppaction://hlinksldjump"/>
            <a:extLst>
              <a:ext uri="{FF2B5EF4-FFF2-40B4-BE49-F238E27FC236}">
                <a16:creationId xmlns:a16="http://schemas.microsoft.com/office/drawing/2014/main" id="{F39B5D50-5CAD-43A9-8D64-77E8EE5F4BAD}"/>
              </a:ext>
            </a:extLst>
          </p:cNvPr>
          <p:cNvSpPr/>
          <p:nvPr/>
        </p:nvSpPr>
        <p:spPr>
          <a:xfrm>
            <a:off x="742027" y="3166522"/>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25" name="Oval 24">
            <a:hlinkClick r:id="rId7" action="ppaction://hlinksldjump"/>
            <a:extLst>
              <a:ext uri="{FF2B5EF4-FFF2-40B4-BE49-F238E27FC236}">
                <a16:creationId xmlns:a16="http://schemas.microsoft.com/office/drawing/2014/main" id="{13379D91-27A7-401A-849E-F4800E8CFC13}"/>
              </a:ext>
            </a:extLst>
          </p:cNvPr>
          <p:cNvSpPr/>
          <p:nvPr/>
        </p:nvSpPr>
        <p:spPr>
          <a:xfrm>
            <a:off x="742027" y="4101472"/>
            <a:ext cx="731520" cy="731520"/>
          </a:xfrm>
          <a:prstGeom prst="ellipse">
            <a:avLst/>
          </a:prstGeom>
          <a:solidFill>
            <a:srgbClr val="22E6B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26" name="Oval 25">
            <a:hlinkClick r:id="rId8" action="ppaction://hlinksldjump"/>
            <a:extLst>
              <a:ext uri="{FF2B5EF4-FFF2-40B4-BE49-F238E27FC236}">
                <a16:creationId xmlns:a16="http://schemas.microsoft.com/office/drawing/2014/main" id="{655F22EB-0FE3-4947-A0AF-5396A897C19C}"/>
              </a:ext>
            </a:extLst>
          </p:cNvPr>
          <p:cNvSpPr/>
          <p:nvPr/>
        </p:nvSpPr>
        <p:spPr>
          <a:xfrm>
            <a:off x="742027" y="5036422"/>
            <a:ext cx="731520" cy="731520"/>
          </a:xfrm>
          <a:prstGeom prst="ellipse">
            <a:avLst/>
          </a:prstGeom>
          <a:solidFill>
            <a:srgbClr val="83F1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2" name="Rectangle 1">
            <a:extLst>
              <a:ext uri="{FF2B5EF4-FFF2-40B4-BE49-F238E27FC236}">
                <a16:creationId xmlns:a16="http://schemas.microsoft.com/office/drawing/2014/main" id="{51126CC6-6495-4508-948C-6A07017C0FEC}"/>
              </a:ext>
            </a:extLst>
          </p:cNvPr>
          <p:cNvSpPr/>
          <p:nvPr/>
        </p:nvSpPr>
        <p:spPr>
          <a:xfrm>
            <a:off x="-7286" y="-11046"/>
            <a:ext cx="9144000" cy="688009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6C17FF31-1551-4946-BDC3-3419CD3A85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10689">
            <a:off x="5060390" y="-43426"/>
            <a:ext cx="3200095" cy="3411615"/>
          </a:xfrm>
          <a:prstGeom prst="rect">
            <a:avLst/>
          </a:prstGeom>
        </p:spPr>
      </p:pic>
      <p:pic>
        <p:nvPicPr>
          <p:cNvPr id="29" name="Picture 28" descr="A person standing posing for the camera&#10;&#10;Description automatically generated">
            <a:extLst>
              <a:ext uri="{FF2B5EF4-FFF2-40B4-BE49-F238E27FC236}">
                <a16:creationId xmlns:a16="http://schemas.microsoft.com/office/drawing/2014/main" id="{B5AB15FA-B3EA-4CFC-968A-0D5BAFB8AF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059" y="1483369"/>
            <a:ext cx="1803601" cy="5417315"/>
          </a:xfrm>
          <a:prstGeom prst="rect">
            <a:avLst/>
          </a:prstGeom>
        </p:spPr>
      </p:pic>
    </p:spTree>
    <p:extLst>
      <p:ext uri="{BB962C8B-B14F-4D97-AF65-F5344CB8AC3E}">
        <p14:creationId xmlns:p14="http://schemas.microsoft.com/office/powerpoint/2010/main" val="1846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p:bldP spid="9" grpId="0"/>
      <p:bldP spid="11" grpId="0"/>
      <p:bldP spid="12" grpId="0"/>
      <p:bldP spid="14" grpId="0"/>
      <p:bldP spid="19" grpId="0"/>
      <p:bldP spid="22" grpId="0" animBg="1"/>
      <p:bldP spid="21" grpId="0" animBg="1"/>
      <p:bldP spid="23" grpId="0" animBg="1"/>
      <p:bldP spid="24" grpId="0" animBg="1"/>
      <p:bldP spid="25" grpId="0" animBg="1"/>
      <p:bldP spid="26"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613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Older CV Patients Would Rather Avoid Stroke/MI Than Death</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pPr lvl="0">
              <a:defRPr/>
            </a:pPr>
            <a:r>
              <a:rPr lang="en-CA" sz="1050" dirty="0" err="1">
                <a:solidFill>
                  <a:prstClr val="white"/>
                </a:solidFill>
                <a:latin typeface="Arial Narrow" panose="020B0606020202030204" pitchFamily="34" charset="0"/>
              </a:rPr>
              <a:t>Stolker</a:t>
            </a:r>
            <a:r>
              <a:rPr lang="en-CA" sz="1050" dirty="0">
                <a:solidFill>
                  <a:prstClr val="white"/>
                </a:solidFill>
                <a:latin typeface="Arial Narrow" panose="020B0606020202030204" pitchFamily="34" charset="0"/>
              </a:rPr>
              <a:t> et al. Circulation 2014;130:1254-61</a:t>
            </a:r>
          </a:p>
        </p:txBody>
      </p:sp>
      <p:graphicFrame>
        <p:nvGraphicFramePr>
          <p:cNvPr id="10" name="Content Placeholder 4">
            <a:extLst>
              <a:ext uri="{FF2B5EF4-FFF2-40B4-BE49-F238E27FC236}">
                <a16:creationId xmlns:a16="http://schemas.microsoft.com/office/drawing/2014/main" id="{2226BA84-9392-4D9A-A2FE-E6FCE04C0B2E}"/>
              </a:ext>
            </a:extLst>
          </p:cNvPr>
          <p:cNvGraphicFramePr>
            <a:graphicFrameLocks/>
          </p:cNvGraphicFramePr>
          <p:nvPr>
            <p:extLst>
              <p:ext uri="{D42A27DB-BD31-4B8C-83A1-F6EECF244321}">
                <p14:modId xmlns:p14="http://schemas.microsoft.com/office/powerpoint/2010/main" val="15868685"/>
              </p:ext>
            </p:extLst>
          </p:nvPr>
        </p:nvGraphicFramePr>
        <p:xfrm>
          <a:off x="789092" y="1337319"/>
          <a:ext cx="7427913" cy="4176712"/>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173E9EB9-0DAD-43A7-996C-6030A5D778B2}"/>
              </a:ext>
            </a:extLst>
          </p:cNvPr>
          <p:cNvSpPr txBox="1"/>
          <p:nvPr/>
        </p:nvSpPr>
        <p:spPr>
          <a:xfrm>
            <a:off x="8028384" y="1578213"/>
            <a:ext cx="1115616" cy="369332"/>
          </a:xfrm>
          <a:prstGeom prst="rect">
            <a:avLst/>
          </a:prstGeom>
          <a:noFill/>
        </p:spPr>
        <p:txBody>
          <a:bodyPr wrap="square" rtlCol="0">
            <a:spAutoFit/>
          </a:bodyPr>
          <a:lstStyle/>
          <a:p>
            <a:r>
              <a:rPr lang="en-CA" b="1" dirty="0">
                <a:solidFill>
                  <a:srgbClr val="000000"/>
                </a:solidFill>
                <a:latin typeface="Arial Narrow" panose="020B0606020202030204" pitchFamily="34" charset="0"/>
                <a:cs typeface="Lato"/>
              </a:rPr>
              <a:t>P&lt;0.001</a:t>
            </a:r>
          </a:p>
        </p:txBody>
      </p:sp>
      <p:sp>
        <p:nvSpPr>
          <p:cNvPr id="16" name="TextBox 15">
            <a:extLst>
              <a:ext uri="{FF2B5EF4-FFF2-40B4-BE49-F238E27FC236}">
                <a16:creationId xmlns:a16="http://schemas.microsoft.com/office/drawing/2014/main" id="{F4D6C99D-6AAE-4A7A-A64D-0E242CD7851C}"/>
              </a:ext>
            </a:extLst>
          </p:cNvPr>
          <p:cNvSpPr txBox="1"/>
          <p:nvPr/>
        </p:nvSpPr>
        <p:spPr>
          <a:xfrm rot="16200000">
            <a:off x="-887694" y="2847746"/>
            <a:ext cx="2953462" cy="400110"/>
          </a:xfrm>
          <a:prstGeom prst="rect">
            <a:avLst/>
          </a:prstGeom>
          <a:noFill/>
        </p:spPr>
        <p:txBody>
          <a:bodyPr wrap="square" rtlCol="0">
            <a:spAutoFit/>
          </a:bodyPr>
          <a:lstStyle>
            <a:defPPr>
              <a:defRPr lang="en-US"/>
            </a:defPPr>
            <a:lvl1pPr algn="ctr">
              <a:defRPr sz="2000" b="1">
                <a:solidFill>
                  <a:srgbClr val="002060"/>
                </a:solidFill>
              </a:defRPr>
            </a:lvl1pPr>
          </a:lstStyle>
          <a:p>
            <a:r>
              <a:rPr lang="en-CA" dirty="0">
                <a:solidFill>
                  <a:srgbClr val="000000"/>
                </a:solidFill>
                <a:latin typeface="Arial Narrow" panose="020B0606020202030204" pitchFamily="34" charset="0"/>
                <a:cs typeface="Lato"/>
              </a:rPr>
              <a:t>Age</a:t>
            </a:r>
          </a:p>
        </p:txBody>
      </p:sp>
      <p:sp>
        <p:nvSpPr>
          <p:cNvPr id="17" name="Rectangle 16">
            <a:extLst>
              <a:ext uri="{FF2B5EF4-FFF2-40B4-BE49-F238E27FC236}">
                <a16:creationId xmlns:a16="http://schemas.microsoft.com/office/drawing/2014/main" id="{634AE448-B348-4A82-9EF2-E0BD940D42AB}"/>
              </a:ext>
            </a:extLst>
          </p:cNvPr>
          <p:cNvSpPr/>
          <p:nvPr/>
        </p:nvSpPr>
        <p:spPr>
          <a:xfrm>
            <a:off x="0" y="5468447"/>
            <a:ext cx="4262719" cy="646331"/>
          </a:xfrm>
          <a:prstGeom prst="rect">
            <a:avLst/>
          </a:prstGeom>
        </p:spPr>
        <p:txBody>
          <a:bodyPr wrap="square">
            <a:spAutoFit/>
          </a:bodyPr>
          <a:lstStyle/>
          <a:p>
            <a:r>
              <a:rPr lang="en-CA" sz="1200" dirty="0">
                <a:solidFill>
                  <a:prstClr val="black"/>
                </a:solidFill>
                <a:latin typeface="Arial Narrow" panose="020B0606020202030204" pitchFamily="34" charset="0"/>
                <a:cs typeface="Lato"/>
              </a:rPr>
              <a:t>No information on stroke outcomes/disability provided. </a:t>
            </a:r>
          </a:p>
          <a:p>
            <a:r>
              <a:rPr lang="en-CA" sz="1200" dirty="0">
                <a:solidFill>
                  <a:prstClr val="black"/>
                </a:solidFill>
                <a:latin typeface="Arial Narrow" panose="020B0606020202030204" pitchFamily="34" charset="0"/>
                <a:cs typeface="Lato"/>
              </a:rPr>
              <a:t>Relative (subjective) weight vs. death for stroke: </a:t>
            </a:r>
            <a:br>
              <a:rPr lang="en-CA" sz="1200" dirty="0">
                <a:solidFill>
                  <a:prstClr val="black"/>
                </a:solidFill>
                <a:latin typeface="Arial Narrow" panose="020B0606020202030204" pitchFamily="34" charset="0"/>
                <a:cs typeface="Lato"/>
              </a:rPr>
            </a:br>
            <a:r>
              <a:rPr lang="en-CA" sz="1200" dirty="0">
                <a:solidFill>
                  <a:prstClr val="black"/>
                </a:solidFill>
                <a:latin typeface="Arial Narrow" panose="020B0606020202030204" pitchFamily="34" charset="0"/>
                <a:cs typeface="Lato"/>
              </a:rPr>
              <a:t>Age 75-84: 1.48, Age </a:t>
            </a:r>
            <a:r>
              <a:rPr lang="en-CA" sz="1200" dirty="0">
                <a:solidFill>
                  <a:prstClr val="black"/>
                </a:solidFill>
                <a:latin typeface="Arial Narrow" panose="020B0606020202030204" pitchFamily="34" charset="0"/>
              </a:rPr>
              <a:t>≥ </a:t>
            </a:r>
            <a:r>
              <a:rPr lang="en-CA" sz="1200" dirty="0">
                <a:solidFill>
                  <a:prstClr val="black"/>
                </a:solidFill>
                <a:latin typeface="Arial Narrow" panose="020B0606020202030204" pitchFamily="34" charset="0"/>
                <a:cs typeface="Lato"/>
              </a:rPr>
              <a:t>85: 3.64</a:t>
            </a:r>
          </a:p>
        </p:txBody>
      </p:sp>
      <p:sp>
        <p:nvSpPr>
          <p:cNvPr id="19" name="TextBox 18">
            <a:extLst>
              <a:ext uri="{FF2B5EF4-FFF2-40B4-BE49-F238E27FC236}">
                <a16:creationId xmlns:a16="http://schemas.microsoft.com/office/drawing/2014/main" id="{B627A00B-665E-40F1-8C57-67633DF97DB0}"/>
              </a:ext>
            </a:extLst>
          </p:cNvPr>
          <p:cNvSpPr txBox="1"/>
          <p:nvPr/>
        </p:nvSpPr>
        <p:spPr>
          <a:xfrm>
            <a:off x="4262719" y="5590695"/>
            <a:ext cx="2316068" cy="369332"/>
          </a:xfrm>
          <a:prstGeom prst="rect">
            <a:avLst/>
          </a:prstGeom>
          <a:noFill/>
        </p:spPr>
        <p:txBody>
          <a:bodyPr wrap="square" rtlCol="0">
            <a:spAutoFit/>
          </a:bodyPr>
          <a:lstStyle>
            <a:defPPr>
              <a:defRPr lang="en-US"/>
            </a:defPPr>
            <a:lvl1pPr>
              <a:defRPr b="1">
                <a:solidFill>
                  <a:srgbClr val="002060"/>
                </a:solidFill>
              </a:defRPr>
            </a:lvl1pPr>
          </a:lstStyle>
          <a:p>
            <a:r>
              <a:rPr lang="en-CA" dirty="0">
                <a:solidFill>
                  <a:srgbClr val="000000"/>
                </a:solidFill>
                <a:latin typeface="Arial Narrow" panose="020B0606020202030204" pitchFamily="34" charset="0"/>
                <a:cs typeface="Lato"/>
              </a:rPr>
              <a:t>Weight</a:t>
            </a:r>
          </a:p>
        </p:txBody>
      </p:sp>
      <p:sp>
        <p:nvSpPr>
          <p:cNvPr id="20" name="TextBox 19">
            <a:extLst>
              <a:ext uri="{FF2B5EF4-FFF2-40B4-BE49-F238E27FC236}">
                <a16:creationId xmlns:a16="http://schemas.microsoft.com/office/drawing/2014/main" id="{B5B13EAB-D7FA-4DEF-8F39-164D240CFE18}"/>
              </a:ext>
            </a:extLst>
          </p:cNvPr>
          <p:cNvSpPr txBox="1"/>
          <p:nvPr/>
        </p:nvSpPr>
        <p:spPr>
          <a:xfrm>
            <a:off x="7475802" y="5536809"/>
            <a:ext cx="748923" cy="369332"/>
          </a:xfrm>
          <a:prstGeom prst="rect">
            <a:avLst/>
          </a:prstGeom>
          <a:noFill/>
        </p:spPr>
        <p:txBody>
          <a:bodyPr wrap="none" rtlCol="0">
            <a:spAutoFit/>
          </a:bodyPr>
          <a:lstStyle/>
          <a:p>
            <a:r>
              <a:rPr lang="en-CA" b="1" dirty="0">
                <a:solidFill>
                  <a:srgbClr val="000000"/>
                </a:solidFill>
                <a:latin typeface="Arial Narrow" panose="020B0606020202030204" pitchFamily="34" charset="0"/>
                <a:cs typeface="Lato"/>
              </a:rPr>
              <a:t>N=785</a:t>
            </a:r>
          </a:p>
        </p:txBody>
      </p:sp>
    </p:spTree>
    <p:extLst>
      <p:ext uri="{BB962C8B-B14F-4D97-AF65-F5344CB8AC3E}">
        <p14:creationId xmlns:p14="http://schemas.microsoft.com/office/powerpoint/2010/main" val="1814426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The “CCS Algorithm” (CHADS-65)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5439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Underuse of Anticoagulants is Common in the Elderly With AF</a:t>
            </a:r>
          </a:p>
        </p:txBody>
      </p:sp>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graphicFrame>
        <p:nvGraphicFramePr>
          <p:cNvPr id="14" name="Chart 13">
            <a:extLst>
              <a:ext uri="{FF2B5EF4-FFF2-40B4-BE49-F238E27FC236}">
                <a16:creationId xmlns:a16="http://schemas.microsoft.com/office/drawing/2014/main" id="{43A4DADE-4311-4189-9DF2-C77764921C8B}"/>
              </a:ext>
            </a:extLst>
          </p:cNvPr>
          <p:cNvGraphicFramePr/>
          <p:nvPr>
            <p:extLst>
              <p:ext uri="{D42A27DB-BD31-4B8C-83A1-F6EECF244321}">
                <p14:modId xmlns:p14="http://schemas.microsoft.com/office/powerpoint/2010/main" val="2922933112"/>
              </p:ext>
            </p:extLst>
          </p:nvPr>
        </p:nvGraphicFramePr>
        <p:xfrm>
          <a:off x="6732" y="1751553"/>
          <a:ext cx="5933165" cy="39359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ontent Placeholder 8">
            <a:extLst>
              <a:ext uri="{FF2B5EF4-FFF2-40B4-BE49-F238E27FC236}">
                <a16:creationId xmlns:a16="http://schemas.microsoft.com/office/drawing/2014/main" id="{DD349B24-EA04-4CAD-9DE6-16E0C850CBD4}"/>
              </a:ext>
            </a:extLst>
          </p:cNvPr>
          <p:cNvGraphicFramePr>
            <a:graphicFrameLocks/>
          </p:cNvGraphicFramePr>
          <p:nvPr>
            <p:extLst>
              <p:ext uri="{D42A27DB-BD31-4B8C-83A1-F6EECF244321}">
                <p14:modId xmlns:p14="http://schemas.microsoft.com/office/powerpoint/2010/main" val="546778557"/>
              </p:ext>
            </p:extLst>
          </p:nvPr>
        </p:nvGraphicFramePr>
        <p:xfrm>
          <a:off x="6020204" y="1751553"/>
          <a:ext cx="3022846" cy="3797881"/>
        </p:xfrm>
        <a:graphic>
          <a:graphicData uri="http://schemas.openxmlformats.org/drawingml/2006/table">
            <a:tbl>
              <a:tblPr firstRow="1" bandRow="1"/>
              <a:tblGrid>
                <a:gridCol w="3022846">
                  <a:extLst>
                    <a:ext uri="{9D8B030D-6E8A-4147-A177-3AD203B41FA5}">
                      <a16:colId xmlns:a16="http://schemas.microsoft.com/office/drawing/2014/main" val="20000"/>
                    </a:ext>
                  </a:extLst>
                </a:gridCol>
              </a:tblGrid>
              <a:tr h="75122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Characteristics associated with anticoagulant underuse:</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95340"/>
                    </a:solidFill>
                  </a:tcPr>
                </a:tc>
                <a:extLst>
                  <a:ext uri="{0D108BD9-81ED-4DB2-BD59-A6C34878D82A}">
                    <a16:rowId xmlns:a16="http://schemas.microsoft.com/office/drawing/2014/main" val="10000"/>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en-CA" sz="1800" dirty="0">
                          <a:latin typeface="Arial Narrow" panose="020B0606020202030204" pitchFamily="34" charset="0"/>
                        </a:rPr>
                        <a:t>Aspirin use</a:t>
                      </a:r>
                      <a:r>
                        <a:rPr lang="en-CA" sz="1800" baseline="30000" dirty="0">
                          <a:latin typeface="Arial Narrow" panose="020B0606020202030204" pitchFamily="34" charset="0"/>
                        </a:rPr>
                        <a:t>1</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1"/>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Alcohol abuse</a:t>
                      </a:r>
                      <a:r>
                        <a:rPr lang="en-CA" sz="1800" baseline="30000" dirty="0">
                          <a:latin typeface="Arial Narrow" panose="020B0606020202030204" pitchFamily="34" charset="0"/>
                        </a:rPr>
                        <a:t>1</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2"/>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Age</a:t>
                      </a:r>
                      <a:r>
                        <a:rPr lang="en-CA" sz="1800" baseline="0" dirty="0">
                          <a:latin typeface="Arial Narrow" panose="020B0606020202030204" pitchFamily="34" charset="0"/>
                        </a:rPr>
                        <a:t> ≥90 years</a:t>
                      </a:r>
                      <a:r>
                        <a:rPr lang="en-CA" sz="1800" baseline="30000" dirty="0">
                          <a:latin typeface="Arial Narrow" panose="020B0606020202030204" pitchFamily="34" charset="0"/>
                        </a:rPr>
                        <a:t>1</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3"/>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en-CA" sz="1800" dirty="0">
                          <a:latin typeface="Arial Narrow" panose="020B0606020202030204" pitchFamily="34" charset="0"/>
                        </a:rPr>
                        <a:t>Recurrent falls</a:t>
                      </a:r>
                      <a:r>
                        <a:rPr lang="en-CA" sz="1800" baseline="30000" dirty="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4"/>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Past history of bleeding</a:t>
                      </a:r>
                      <a:r>
                        <a:rPr lang="en-CA" sz="1800" baseline="30000" dirty="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5"/>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Paroxysmal AF</a:t>
                      </a:r>
                      <a:r>
                        <a:rPr lang="en-CA" sz="1800" baseline="30000" dirty="0">
                          <a:latin typeface="Arial Narrow" panose="020B0606020202030204" pitchFamily="34" charset="0"/>
                        </a:rPr>
                        <a:t>2</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6"/>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Advanced age </a:t>
                      </a:r>
                      <a:r>
                        <a:rPr lang="en-CA" sz="1800" baseline="30000" dirty="0">
                          <a:latin typeface="Arial Narrow" panose="020B0606020202030204" pitchFamily="34" charset="0"/>
                        </a:rPr>
                        <a:t>2</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7"/>
                  </a:ext>
                </a:extLst>
              </a:tr>
            </a:tbl>
          </a:graphicData>
        </a:graphic>
      </p:graphicFrame>
      <p:sp>
        <p:nvSpPr>
          <p:cNvPr id="18" name="Text Box 3">
            <a:extLst>
              <a:ext uri="{FF2B5EF4-FFF2-40B4-BE49-F238E27FC236}">
                <a16:creationId xmlns:a16="http://schemas.microsoft.com/office/drawing/2014/main" id="{8DB9C59C-7B2E-4CC4-ACC1-686D9F3EB756}"/>
              </a:ext>
            </a:extLst>
          </p:cNvPr>
          <p:cNvSpPr txBox="1">
            <a:spLocks noChangeArrowheads="1"/>
          </p:cNvSpPr>
          <p:nvPr/>
        </p:nvSpPr>
        <p:spPr bwMode="auto">
          <a:xfrm>
            <a:off x="154069" y="6456758"/>
            <a:ext cx="5463571" cy="507831"/>
          </a:xfrm>
          <a:prstGeom prst="rect">
            <a:avLst/>
          </a:prstGeom>
          <a:noFill/>
          <a:ln w="9525">
            <a:noFill/>
            <a:miter lim="800000"/>
            <a:headEnd/>
            <a:tailEnd/>
          </a:ln>
        </p:spPr>
        <p:txBody>
          <a:bodyPr wrap="square">
            <a:spAutoFit/>
          </a:bodyPr>
          <a:lstStyle/>
          <a:p>
            <a:pPr lvl="0">
              <a:defRPr/>
            </a:pPr>
            <a:r>
              <a:rPr lang="en-CA" sz="900" dirty="0">
                <a:solidFill>
                  <a:prstClr val="white"/>
                </a:solidFill>
                <a:latin typeface="Arial Narrow" panose="020B0606020202030204" pitchFamily="34" charset="0"/>
              </a:rPr>
              <a:t>1. </a:t>
            </a:r>
            <a:r>
              <a:rPr lang="en-CA" sz="900" dirty="0" err="1">
                <a:solidFill>
                  <a:prstClr val="white"/>
                </a:solidFill>
                <a:latin typeface="Arial Narrow" panose="020B0606020202030204" pitchFamily="34" charset="0"/>
              </a:rPr>
              <a:t>Maes</a:t>
            </a:r>
            <a:r>
              <a:rPr lang="en-CA" sz="900" dirty="0">
                <a:solidFill>
                  <a:prstClr val="white"/>
                </a:solidFill>
                <a:latin typeface="Arial Narrow" panose="020B0606020202030204" pitchFamily="34" charset="0"/>
              </a:rPr>
              <a:t> F, et al, Clin </a:t>
            </a:r>
            <a:r>
              <a:rPr lang="en-CA" sz="900" dirty="0" err="1">
                <a:solidFill>
                  <a:prstClr val="white"/>
                </a:solidFill>
                <a:latin typeface="Arial Narrow" panose="020B0606020202030204" pitchFamily="34" charset="0"/>
              </a:rPr>
              <a:t>Interv</a:t>
            </a:r>
            <a:r>
              <a:rPr lang="en-CA" sz="900" dirty="0">
                <a:solidFill>
                  <a:prstClr val="white"/>
                </a:solidFill>
                <a:latin typeface="Arial Narrow" panose="020B0606020202030204" pitchFamily="34" charset="0"/>
              </a:rPr>
              <a:t> Aging. 2014 Jul 15; 9:1091-99.</a:t>
            </a:r>
          </a:p>
          <a:p>
            <a:pPr lvl="0">
              <a:defRPr/>
            </a:pPr>
            <a:r>
              <a:rPr lang="en-CA" sz="900" dirty="0">
                <a:solidFill>
                  <a:prstClr val="white"/>
                </a:solidFill>
                <a:latin typeface="Arial Narrow" panose="020B0606020202030204" pitchFamily="34" charset="0"/>
              </a:rPr>
              <a:t>2. </a:t>
            </a:r>
            <a:r>
              <a:rPr lang="en-CA" sz="900" dirty="0" err="1">
                <a:solidFill>
                  <a:prstClr val="white"/>
                </a:solidFill>
                <a:latin typeface="Arial Narrow" panose="020B0606020202030204" pitchFamily="34" charset="0"/>
              </a:rPr>
              <a:t>Bahri</a:t>
            </a:r>
            <a:r>
              <a:rPr lang="en-CA" sz="900" dirty="0">
                <a:solidFill>
                  <a:prstClr val="white"/>
                </a:solidFill>
                <a:latin typeface="Arial Narrow" panose="020B0606020202030204" pitchFamily="34" charset="0"/>
              </a:rPr>
              <a:t> O, et al. J Am </a:t>
            </a:r>
            <a:r>
              <a:rPr lang="en-CA" sz="900" dirty="0" err="1">
                <a:solidFill>
                  <a:prstClr val="white"/>
                </a:solidFill>
                <a:latin typeface="Arial Narrow" panose="020B0606020202030204" pitchFamily="34" charset="0"/>
              </a:rPr>
              <a:t>Geriatr</a:t>
            </a:r>
            <a:r>
              <a:rPr lang="en-CA" sz="900" dirty="0">
                <a:solidFill>
                  <a:prstClr val="white"/>
                </a:solidFill>
                <a:latin typeface="Arial Narrow" panose="020B0606020202030204" pitchFamily="34" charset="0"/>
              </a:rPr>
              <a:t> Soc. 2015 Jan; 63(1):71-6.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184641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Burden of Inappropriate Prescription of DOAC in the Elderly</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2" name="Espace réservé du contenu 2">
            <a:extLst>
              <a:ext uri="{FF2B5EF4-FFF2-40B4-BE49-F238E27FC236}">
                <a16:creationId xmlns:a16="http://schemas.microsoft.com/office/drawing/2014/main" id="{E1C0F014-7E3F-4A1E-A29A-57B160846EBB}"/>
              </a:ext>
            </a:extLst>
          </p:cNvPr>
          <p:cNvSpPr>
            <a:spLocks noGrp="1"/>
          </p:cNvSpPr>
          <p:nvPr>
            <p:ph idx="1"/>
          </p:nvPr>
        </p:nvSpPr>
        <p:spPr>
          <a:xfrm>
            <a:off x="257175" y="1707952"/>
            <a:ext cx="8629650" cy="1479544"/>
          </a:xfrm>
          <a:solidFill>
            <a:srgbClr val="E8FEFA"/>
          </a:solidFill>
        </p:spPr>
        <p:txBody>
          <a:bodyPr anchor="ctr">
            <a:normAutofit fontScale="70000" lnSpcReduction="20000"/>
          </a:bodyPr>
          <a:lstStyle/>
          <a:p>
            <a:pPr>
              <a:buClr>
                <a:srgbClr val="0B614D"/>
              </a:buClr>
              <a:buFont typeface="Wingdings" panose="05000000000000000000" pitchFamily="2" charset="2"/>
              <a:buChar char="§"/>
            </a:pPr>
            <a:r>
              <a:rPr lang="en-CA" b="1" dirty="0">
                <a:latin typeface="Arial Narrow" panose="020B0606020202030204" pitchFamily="34" charset="0"/>
              </a:rPr>
              <a:t>Inappropriate prescription at admission: 30.6%</a:t>
            </a:r>
          </a:p>
          <a:p>
            <a:pPr lvl="1"/>
            <a:r>
              <a:rPr lang="en-CA" dirty="0" err="1">
                <a:latin typeface="Arial Narrow" panose="020B0606020202030204" pitchFamily="34" charset="0"/>
              </a:rPr>
              <a:t>Underdosing</a:t>
            </a:r>
            <a:r>
              <a:rPr lang="en-CA" dirty="0">
                <a:latin typeface="Arial Narrow" panose="020B0606020202030204" pitchFamily="34" charset="0"/>
              </a:rPr>
              <a:t> 21%, Overdosing 6.4%, Indication 2.6%, Inappropriate schedule 0.6%</a:t>
            </a:r>
          </a:p>
          <a:p>
            <a:pPr>
              <a:buClr>
                <a:srgbClr val="0B614D"/>
              </a:buClr>
              <a:buFont typeface="Wingdings" panose="05000000000000000000" pitchFamily="2" charset="2"/>
              <a:buChar char="§"/>
            </a:pPr>
            <a:r>
              <a:rPr lang="en-CA" b="1" dirty="0">
                <a:latin typeface="Arial Narrow" panose="020B0606020202030204" pitchFamily="34" charset="0"/>
              </a:rPr>
              <a:t>Inappropriate prescription at discharge: 22.4%</a:t>
            </a:r>
          </a:p>
          <a:p>
            <a:pPr lvl="1"/>
            <a:r>
              <a:rPr lang="en-CA" dirty="0">
                <a:latin typeface="Arial Narrow" panose="020B0606020202030204" pitchFamily="34" charset="0"/>
              </a:rPr>
              <a:t>Underdosing 21.7%, Overdosing 4.6%, Indication 0.7%</a:t>
            </a:r>
          </a:p>
        </p:txBody>
      </p:sp>
      <p:graphicFrame>
        <p:nvGraphicFramePr>
          <p:cNvPr id="14" name="Table 4">
            <a:extLst>
              <a:ext uri="{FF2B5EF4-FFF2-40B4-BE49-F238E27FC236}">
                <a16:creationId xmlns:a16="http://schemas.microsoft.com/office/drawing/2014/main" id="{F362015D-1FEB-4124-99EE-194B92C1982F}"/>
              </a:ext>
            </a:extLst>
          </p:cNvPr>
          <p:cNvGraphicFramePr>
            <a:graphicFrameLocks noGrp="1"/>
          </p:cNvGraphicFramePr>
          <p:nvPr/>
        </p:nvGraphicFramePr>
        <p:xfrm>
          <a:off x="373973" y="3609176"/>
          <a:ext cx="5509389" cy="2016000"/>
        </p:xfrm>
        <a:graphic>
          <a:graphicData uri="http://schemas.openxmlformats.org/drawingml/2006/table">
            <a:tbl>
              <a:tblPr firstRow="1" bandRow="1">
                <a:tableStyleId>{7DF18680-E054-41AD-8BC1-D1AEF772440D}</a:tableStyleId>
              </a:tblPr>
              <a:tblGrid>
                <a:gridCol w="1836463">
                  <a:extLst>
                    <a:ext uri="{9D8B030D-6E8A-4147-A177-3AD203B41FA5}">
                      <a16:colId xmlns:a16="http://schemas.microsoft.com/office/drawing/2014/main" val="3048296655"/>
                    </a:ext>
                  </a:extLst>
                </a:gridCol>
                <a:gridCol w="1836463">
                  <a:extLst>
                    <a:ext uri="{9D8B030D-6E8A-4147-A177-3AD203B41FA5}">
                      <a16:colId xmlns:a16="http://schemas.microsoft.com/office/drawing/2014/main" val="2233328051"/>
                    </a:ext>
                  </a:extLst>
                </a:gridCol>
                <a:gridCol w="1836463">
                  <a:extLst>
                    <a:ext uri="{9D8B030D-6E8A-4147-A177-3AD203B41FA5}">
                      <a16:colId xmlns:a16="http://schemas.microsoft.com/office/drawing/2014/main" val="1368027968"/>
                    </a:ext>
                  </a:extLst>
                </a:gridCol>
              </a:tblGrid>
              <a:tr h="504000">
                <a:tc>
                  <a:txBody>
                    <a:bodyPr/>
                    <a:lstStyle/>
                    <a:p>
                      <a:pPr algn="l">
                        <a:lnSpc>
                          <a:spcPct val="90000"/>
                        </a:lnSpc>
                        <a:spcAft>
                          <a:spcPts val="0"/>
                        </a:spcAft>
                      </a:pPr>
                      <a:r>
                        <a:rPr lang="en-CA" sz="2800" b="1" dirty="0">
                          <a:effectLst/>
                          <a:latin typeface="Arial Narrow" panose="020B0606020202030204" pitchFamily="34" charset="0"/>
                          <a:ea typeface="+mn-ea"/>
                          <a:cs typeface="+mn-cs"/>
                        </a:rPr>
                        <a:t>Drug</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Admission</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Discharge</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430279025"/>
                  </a:ext>
                </a:extLst>
              </a:tr>
              <a:tr h="504000">
                <a:tc>
                  <a:txBody>
                    <a:bodyPr/>
                    <a:lstStyle/>
                    <a:p>
                      <a:pPr algn="l">
                        <a:lnSpc>
                          <a:spcPct val="90000"/>
                        </a:lnSpc>
                        <a:spcAft>
                          <a:spcPts val="0"/>
                        </a:spcAft>
                      </a:pPr>
                      <a:r>
                        <a:rPr lang="en-CA" sz="2400" noProof="0" dirty="0">
                          <a:effectLst/>
                          <a:latin typeface="Arial Narrow" panose="020B0606020202030204" pitchFamily="34" charset="0"/>
                          <a:ea typeface="+mn-ea"/>
                          <a:cs typeface="+mn-cs"/>
                        </a:rPr>
                        <a:t>Apixaban</a:t>
                      </a:r>
                      <a:endParaRPr lang="en-CA" sz="3200" noProof="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CA" sz="2400" dirty="0">
                          <a:effectLst/>
                          <a:latin typeface="Arial Narrow" panose="020B0606020202030204" pitchFamily="34" charset="0"/>
                          <a:ea typeface="+mn-ea"/>
                          <a:cs typeface="+mn-cs"/>
                        </a:rPr>
                        <a:t>27.4%</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26.6%</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516497251"/>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Dabigatran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0"/>
                        </a:spcAft>
                      </a:pPr>
                      <a:r>
                        <a:rPr lang="en-CA" sz="2400" dirty="0">
                          <a:effectLst/>
                          <a:latin typeface="Arial Narrow" panose="020B0606020202030204" pitchFamily="34" charset="0"/>
                          <a:ea typeface="Calibri" panose="020F0502020204030204" pitchFamily="34" charset="0"/>
                          <a:cs typeface="Times New Roman" panose="02020603050405020304" pitchFamily="18" charset="0"/>
                        </a:rPr>
                        <a:t>30%</a:t>
                      </a: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1000"/>
                        </a:spcAft>
                      </a:pPr>
                      <a:r>
                        <a:rPr lang="en-US" sz="2400" dirty="0">
                          <a:effectLst/>
                          <a:latin typeface="Arial Narrow" panose="020B0606020202030204" pitchFamily="34" charset="0"/>
                        </a:rPr>
                        <a:t>25%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70673182"/>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Rivaroxaban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36.5%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baseline="0" dirty="0">
                          <a:effectLst/>
                          <a:latin typeface="Arial Narrow" panose="020B0606020202030204" pitchFamily="34" charset="0"/>
                          <a:ea typeface="+mn-ea"/>
                          <a:cs typeface="+mn-cs"/>
                        </a:rPr>
                        <a:t>30%</a:t>
                      </a:r>
                      <a:endParaRPr lang="en-CA" sz="3200" baseline="30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242502033"/>
                  </a:ext>
                </a:extLst>
              </a:tr>
            </a:tbl>
          </a:graphicData>
        </a:graphic>
      </p:graphicFrame>
      <p:sp>
        <p:nvSpPr>
          <p:cNvPr id="16" name="ZoneTexte 6">
            <a:extLst>
              <a:ext uri="{FF2B5EF4-FFF2-40B4-BE49-F238E27FC236}">
                <a16:creationId xmlns:a16="http://schemas.microsoft.com/office/drawing/2014/main" id="{AB96C16D-BADF-436B-BFCE-BD9415709C80}"/>
              </a:ext>
            </a:extLst>
          </p:cNvPr>
          <p:cNvSpPr txBox="1"/>
          <p:nvPr/>
        </p:nvSpPr>
        <p:spPr>
          <a:xfrm>
            <a:off x="6015333" y="4428333"/>
            <a:ext cx="283339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Inappropriate prescription according to specific drug</a:t>
            </a:r>
          </a:p>
        </p:txBody>
      </p:sp>
      <p:sp>
        <p:nvSpPr>
          <p:cNvPr id="5" name="Rectangle 4">
            <a:extLst>
              <a:ext uri="{FF2B5EF4-FFF2-40B4-BE49-F238E27FC236}">
                <a16:creationId xmlns:a16="http://schemas.microsoft.com/office/drawing/2014/main" id="{F7CE19DF-04B2-4CA6-ACD6-F59168084998}"/>
              </a:ext>
            </a:extLst>
          </p:cNvPr>
          <p:cNvSpPr/>
          <p:nvPr/>
        </p:nvSpPr>
        <p:spPr>
          <a:xfrm>
            <a:off x="76200" y="6517176"/>
            <a:ext cx="6965950"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Bruneau A, et al. </a:t>
            </a: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Drugs Aging</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September 2019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Epub</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ahead of print]. </a:t>
            </a:r>
          </a:p>
        </p:txBody>
      </p:sp>
    </p:spTree>
    <p:extLst>
      <p:ext uri="{BB962C8B-B14F-4D97-AF65-F5344CB8AC3E}">
        <p14:creationId xmlns:p14="http://schemas.microsoft.com/office/powerpoint/2010/main" val="263056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What’s Different about Residents of Long-Term Care?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5" name="Rectangle 4">
            <a:extLst>
              <a:ext uri="{FF2B5EF4-FFF2-40B4-BE49-F238E27FC236}">
                <a16:creationId xmlns:a16="http://schemas.microsoft.com/office/drawing/2014/main" id="{F7CE19DF-04B2-4CA6-ACD6-F59168084998}"/>
              </a:ext>
            </a:extLst>
          </p:cNvPr>
          <p:cNvSpPr/>
          <p:nvPr/>
        </p:nvSpPr>
        <p:spPr>
          <a:xfrm>
            <a:off x="76200" y="6517176"/>
            <a:ext cx="6965950" cy="253916"/>
          </a:xfrm>
          <a:prstGeom prst="rect">
            <a:avLst/>
          </a:prstGeom>
        </p:spPr>
        <p:txBody>
          <a:bodyPr wrap="square">
            <a:spAutoFit/>
          </a:bodyPr>
          <a:lstStyle/>
          <a:p>
            <a:pPr lvl="0" defTabSz="914400">
              <a:defRPr/>
            </a:pPr>
            <a:r>
              <a:rPr lang="en-CA" sz="1050" dirty="0">
                <a:solidFill>
                  <a:prstClr val="white"/>
                </a:solidFill>
                <a:latin typeface="Arial Narrow" panose="020B0606020202030204" pitchFamily="34" charset="0"/>
              </a:rPr>
              <a:t>Excerpted from This is Long-Term Care 2014 and This is Long-Term Care 2015 by the Ontario Long Term Care Association. </a:t>
            </a:r>
          </a:p>
        </p:txBody>
      </p:sp>
      <p:sp>
        <p:nvSpPr>
          <p:cNvPr id="13" name="TextBox 12">
            <a:extLst>
              <a:ext uri="{FF2B5EF4-FFF2-40B4-BE49-F238E27FC236}">
                <a16:creationId xmlns:a16="http://schemas.microsoft.com/office/drawing/2014/main" id="{F2210C5D-05B6-4C83-AD2C-E16E3E9F0DB7}"/>
              </a:ext>
            </a:extLst>
          </p:cNvPr>
          <p:cNvSpPr txBox="1"/>
          <p:nvPr/>
        </p:nvSpPr>
        <p:spPr>
          <a:xfrm>
            <a:off x="154069" y="1385810"/>
            <a:ext cx="8697485" cy="4678204"/>
          </a:xfrm>
          <a:prstGeom prst="rect">
            <a:avLst/>
          </a:prstGeom>
          <a:noFill/>
        </p:spPr>
        <p:txBody>
          <a:bodyPr wrap="square" rtlCol="0">
            <a:spAutoFit/>
          </a:bodyPr>
          <a:lstStyle/>
          <a:p>
            <a:pPr marL="342900" lvl="0" indent="-342900" defTabSz="914400">
              <a:buClr>
                <a:srgbClr val="00BF96"/>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Homes were originally resourced, built and equipped to provide assistance with activities of daily living (ADL) – bathing, dressing, eating, toileting, etc.</a:t>
            </a:r>
          </a:p>
          <a:p>
            <a:pPr marL="342900" lvl="0" indent="-342900" defTabSz="914400">
              <a:buClr>
                <a:srgbClr val="0070C0"/>
              </a:buClr>
              <a:buFont typeface="Wingdings" panose="05000000000000000000" pitchFamily="2" charset="2"/>
              <a:buChar char="§"/>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342900" lvl="0" indent="-342900" defTabSz="914400">
              <a:buClr>
                <a:srgbClr val="00BF96"/>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Since 2010 the shift to home care has dramatically changed the role of long-term care in the health care continuum.</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only seniors with high or very high care needs are eligible for long-term care. </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older, frailer, and in need of more care.</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38% are being monitored for an acute condition</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77% extensive assistance or are totally dependent </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1/6 residents receives 13 or more medications</a:t>
            </a:r>
          </a:p>
          <a:p>
            <a:pPr marL="742950" lvl="1" indent="-285750" defTabSz="914400">
              <a:buClr>
                <a:srgbClr val="22E6B7"/>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average length of stay in 2012 was 1.6 years (reducing)</a:t>
            </a: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Tree>
    <p:extLst>
      <p:ext uri="{BB962C8B-B14F-4D97-AF65-F5344CB8AC3E}">
        <p14:creationId xmlns:p14="http://schemas.microsoft.com/office/powerpoint/2010/main" val="181246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245"/>
            <a:ext cx="6626225" cy="1200329"/>
          </a:xfrm>
          <a:prstGeom prst="rect">
            <a:avLst/>
          </a:prstGeom>
          <a:noFill/>
        </p:spPr>
        <p:txBody>
          <a:bodyPr wrap="square">
            <a:spAutoFit/>
          </a:bodyPr>
          <a:lstStyle/>
          <a:p>
            <a:pPr lvl="0">
              <a:defRPr/>
            </a:pPr>
            <a:r>
              <a:rPr lang="en-CA" sz="4000" b="1" dirty="0">
                <a:latin typeface="Arial Narrow" panose="020B0606020202030204" pitchFamily="34" charset="0"/>
                <a:cs typeface="Aharoni" panose="02010803020104030203" pitchFamily="2" charset="-79"/>
              </a:rPr>
              <a:t>Residents of Long Term Care:</a:t>
            </a:r>
            <a:br>
              <a:rPr lang="en-CA" sz="3600" b="1" dirty="0">
                <a:latin typeface="Arial Narrow" panose="020B0606020202030204" pitchFamily="34" charset="0"/>
                <a:cs typeface="Aharoni" panose="02010803020104030203" pitchFamily="2" charset="-79"/>
              </a:rPr>
            </a:br>
            <a:r>
              <a:rPr lang="en-CA" sz="3200" b="1" dirty="0">
                <a:latin typeface="Arial Narrow" panose="020B0606020202030204" pitchFamily="34" charset="0"/>
                <a:cs typeface="Aharoni" panose="02010803020104030203" pitchFamily="2" charset="-79"/>
              </a:rPr>
              <a:t>Rapid Change, Dramatic Impact</a:t>
            </a:r>
            <a:endParaRPr lang="en-CA" sz="3600" b="1" dirty="0">
              <a:latin typeface="Arial Narrow" panose="020B0606020202030204" pitchFamily="34" charset="0"/>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A5B4F4DD-33F0-48D9-B643-86C8A80F6323}"/>
              </a:ext>
            </a:extLst>
          </p:cNvPr>
          <p:cNvSpPr txBox="1"/>
          <p:nvPr/>
        </p:nvSpPr>
        <p:spPr>
          <a:xfrm>
            <a:off x="333153" y="2730000"/>
            <a:ext cx="182880" cy="182880"/>
          </a:xfrm>
          <a:prstGeom prst="rect">
            <a:avLst/>
          </a:prstGeom>
          <a:solidFill>
            <a:srgbClr val="1A796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04DC793-617E-4AE8-ABEB-91D20CF54273}"/>
              </a:ext>
            </a:extLst>
          </p:cNvPr>
          <p:cNvSpPr txBox="1"/>
          <p:nvPr/>
        </p:nvSpPr>
        <p:spPr>
          <a:xfrm>
            <a:off x="336691" y="3020623"/>
            <a:ext cx="182880" cy="182880"/>
          </a:xfrm>
          <a:prstGeom prst="rect">
            <a:avLst/>
          </a:prstGeom>
          <a:solidFill>
            <a:srgbClr val="83F1D7"/>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AE057C14-757C-40B7-A6CF-029B96163558}"/>
              </a:ext>
            </a:extLst>
          </p:cNvPr>
          <p:cNvSpPr txBox="1"/>
          <p:nvPr/>
        </p:nvSpPr>
        <p:spPr>
          <a:xfrm>
            <a:off x="524534" y="2698101"/>
            <a:ext cx="1658679" cy="261610"/>
          </a:xfrm>
          <a:prstGeom prst="rect">
            <a:avLst/>
          </a:prstGeom>
          <a:noFill/>
        </p:spPr>
        <p:txBody>
          <a:bodyPr wrap="square" rtlCol="0">
            <a:spAutoFit/>
          </a:bodyPr>
          <a:lstStyle/>
          <a:p>
            <a:r>
              <a:rPr lang="en-CA" sz="1050" dirty="0">
                <a:solidFill>
                  <a:schemeClr val="tx1">
                    <a:lumMod val="85000"/>
                    <a:lumOff val="15000"/>
                  </a:schemeClr>
                </a:solidFill>
                <a:latin typeface="Arial Narrow" panose="020B0606020202030204" pitchFamily="34" charset="0"/>
              </a:rPr>
              <a:t>Prevalence as of 2009-2010</a:t>
            </a:r>
            <a:endParaRPr lang="en-US" sz="1050" dirty="0">
              <a:solidFill>
                <a:schemeClr val="tx1">
                  <a:lumMod val="85000"/>
                  <a:lumOff val="15000"/>
                </a:schemeClr>
              </a:solidFill>
              <a:latin typeface="Arial Narrow" panose="020B0606020202030204" pitchFamily="34" charset="0"/>
            </a:endParaRPr>
          </a:p>
        </p:txBody>
      </p:sp>
      <p:sp>
        <p:nvSpPr>
          <p:cNvPr id="14" name="TextBox 13">
            <a:extLst>
              <a:ext uri="{FF2B5EF4-FFF2-40B4-BE49-F238E27FC236}">
                <a16:creationId xmlns:a16="http://schemas.microsoft.com/office/drawing/2014/main" id="{22F99BD4-1F03-4312-A055-E2E0D61BF1EE}"/>
              </a:ext>
            </a:extLst>
          </p:cNvPr>
          <p:cNvSpPr txBox="1"/>
          <p:nvPr/>
        </p:nvSpPr>
        <p:spPr>
          <a:xfrm>
            <a:off x="538707" y="2946197"/>
            <a:ext cx="2027283" cy="415498"/>
          </a:xfrm>
          <a:prstGeom prst="rect">
            <a:avLst/>
          </a:prstGeom>
          <a:noFill/>
        </p:spPr>
        <p:txBody>
          <a:bodyPr wrap="square" rtlCol="0">
            <a:spAutoFit/>
          </a:bodyPr>
          <a:lstStyle/>
          <a:p>
            <a:r>
              <a:rPr lang="en-CA" sz="1050" dirty="0">
                <a:solidFill>
                  <a:schemeClr val="tx1">
                    <a:lumMod val="85000"/>
                    <a:lumOff val="15000"/>
                  </a:schemeClr>
                </a:solidFill>
                <a:latin typeface="Arial Narrow" panose="020B0606020202030204" pitchFamily="34" charset="0"/>
              </a:rPr>
              <a:t>Increase in prevalence between 2009-2010 and 2014-2015 (inclusive)</a:t>
            </a:r>
            <a:endParaRPr lang="en-US" sz="1050" dirty="0">
              <a:solidFill>
                <a:schemeClr val="tx1">
                  <a:lumMod val="85000"/>
                  <a:lumOff val="15000"/>
                </a:schemeClr>
              </a:solidFill>
              <a:latin typeface="Arial Narrow" panose="020B0606020202030204" pitchFamily="34" charset="0"/>
            </a:endParaRPr>
          </a:p>
        </p:txBody>
      </p:sp>
      <p:sp>
        <p:nvSpPr>
          <p:cNvPr id="16" name="TextBox 15">
            <a:extLst>
              <a:ext uri="{FF2B5EF4-FFF2-40B4-BE49-F238E27FC236}">
                <a16:creationId xmlns:a16="http://schemas.microsoft.com/office/drawing/2014/main" id="{0857426E-20BF-4794-B065-2D73DFD7B198}"/>
              </a:ext>
            </a:extLst>
          </p:cNvPr>
          <p:cNvSpPr txBox="1"/>
          <p:nvPr/>
        </p:nvSpPr>
        <p:spPr>
          <a:xfrm>
            <a:off x="538707" y="3391324"/>
            <a:ext cx="2027283" cy="430887"/>
          </a:xfrm>
          <a:prstGeom prst="rect">
            <a:avLst/>
          </a:prstGeom>
          <a:noFill/>
        </p:spPr>
        <p:txBody>
          <a:bodyPr wrap="square" rtlCol="0">
            <a:spAutoFit/>
          </a:bodyPr>
          <a:lstStyle/>
          <a:p>
            <a:r>
              <a:rPr lang="en-CA" sz="1050" b="1" dirty="0">
                <a:solidFill>
                  <a:schemeClr val="tx1">
                    <a:lumMod val="85000"/>
                    <a:lumOff val="15000"/>
                  </a:schemeClr>
                </a:solidFill>
                <a:latin typeface="Arial Narrow" panose="020B0606020202030204" pitchFamily="34" charset="0"/>
              </a:rPr>
              <a:t>Number at end of each bar:</a:t>
            </a:r>
          </a:p>
          <a:p>
            <a:r>
              <a:rPr lang="en-CA" sz="1050" dirty="0">
                <a:solidFill>
                  <a:schemeClr val="tx1">
                    <a:lumMod val="85000"/>
                    <a:lumOff val="15000"/>
                  </a:schemeClr>
                </a:solidFill>
                <a:latin typeface="Arial Narrow" panose="020B0606020202030204" pitchFamily="34" charset="0"/>
              </a:rPr>
              <a:t>Prevalence as of 2014-2015</a:t>
            </a:r>
            <a:endParaRPr lang="en-US" sz="1050" dirty="0">
              <a:solidFill>
                <a:schemeClr val="tx1">
                  <a:lumMod val="85000"/>
                  <a:lumOff val="15000"/>
                </a:schemeClr>
              </a:solidFill>
              <a:latin typeface="Arial Narrow" panose="020B0606020202030204" pitchFamily="34" charset="0"/>
            </a:endParaRPr>
          </a:p>
        </p:txBody>
      </p:sp>
      <p:sp>
        <p:nvSpPr>
          <p:cNvPr id="17" name="Text Placeholder 4">
            <a:extLst>
              <a:ext uri="{FF2B5EF4-FFF2-40B4-BE49-F238E27FC236}">
                <a16:creationId xmlns:a16="http://schemas.microsoft.com/office/drawing/2014/main" id="{CFE87E4B-D64E-426D-9B6F-1AABABE6F00E}"/>
              </a:ext>
            </a:extLst>
          </p:cNvPr>
          <p:cNvSpPr txBox="1">
            <a:spLocks/>
          </p:cNvSpPr>
          <p:nvPr/>
        </p:nvSpPr>
        <p:spPr>
          <a:xfrm>
            <a:off x="154069" y="1343500"/>
            <a:ext cx="8989929" cy="1128316"/>
          </a:xfrm>
          <a:prstGeom prst="rect">
            <a:avLst/>
          </a:prstGeom>
        </p:spPr>
        <p:txBody>
          <a:bodyPr vert="horz" lIns="91440" tIns="45720" rIns="91440" bIns="45720" rtlCol="0" anchor="t"/>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ts val="48"/>
              </a:spcBef>
              <a:buClr>
                <a:srgbClr val="00BF96"/>
              </a:buClr>
              <a:buFont typeface="Wingdings" panose="05000000000000000000" pitchFamily="2" charset="2"/>
              <a:buChar char="§"/>
              <a:defRPr/>
            </a:pPr>
            <a:r>
              <a:rPr lang="en-US" altLang="en-US" sz="1800" b="1" dirty="0">
                <a:solidFill>
                  <a:schemeClr val="tx1">
                    <a:lumMod val="85000"/>
                    <a:lumOff val="15000"/>
                  </a:schemeClr>
                </a:solidFill>
                <a:latin typeface="Arial Narrow" panose="020B0606020202030204" pitchFamily="34" charset="0"/>
              </a:rPr>
              <a:t>Significant changes in resident profiles in the last 5 years </a:t>
            </a:r>
          </a:p>
          <a:p>
            <a:pPr marL="285750" indent="-285750">
              <a:spcBef>
                <a:spcPts val="48"/>
              </a:spcBef>
              <a:buClr>
                <a:srgbClr val="00BF96"/>
              </a:buClr>
              <a:buFont typeface="Wingdings" panose="05000000000000000000" pitchFamily="2" charset="2"/>
              <a:buChar char="§"/>
              <a:defRPr/>
            </a:pPr>
            <a:r>
              <a:rPr lang="en-US" altLang="en-US" sz="1800" b="1" dirty="0">
                <a:solidFill>
                  <a:schemeClr val="tx1">
                    <a:lumMod val="85000"/>
                    <a:lumOff val="15000"/>
                  </a:schemeClr>
                </a:solidFill>
                <a:latin typeface="Arial Narrow" panose="020B0606020202030204" pitchFamily="34" charset="0"/>
              </a:rPr>
              <a:t>Later stage of life, with more complex health issues and are more physically frail</a:t>
            </a:r>
          </a:p>
          <a:p>
            <a:pPr marL="285750" indent="-285750">
              <a:spcBef>
                <a:spcPts val="48"/>
              </a:spcBef>
              <a:buClr>
                <a:srgbClr val="00BF96"/>
              </a:buClr>
              <a:buFont typeface="Wingdings" panose="05000000000000000000" pitchFamily="2" charset="2"/>
              <a:buChar char="§"/>
              <a:defRPr/>
            </a:pPr>
            <a:r>
              <a:rPr lang="en-US" sz="1800" b="1" dirty="0">
                <a:solidFill>
                  <a:schemeClr val="tx1">
                    <a:lumMod val="85000"/>
                    <a:lumOff val="15000"/>
                  </a:schemeClr>
                </a:solidFill>
                <a:latin typeface="Arial Narrow" panose="020B0606020202030204" pitchFamily="34" charset="0"/>
              </a:rPr>
              <a:t>97% of new residents ≥ 2 chronic conditions like diabetes, COPD, </a:t>
            </a:r>
            <a:r>
              <a:rPr lang="en-US" sz="1800" b="1" dirty="0" err="1">
                <a:solidFill>
                  <a:schemeClr val="tx1">
                    <a:lumMod val="85000"/>
                    <a:lumOff val="15000"/>
                  </a:schemeClr>
                </a:solidFill>
                <a:latin typeface="Arial Narrow" panose="020B0606020202030204" pitchFamily="34" charset="0"/>
              </a:rPr>
              <a:t>Afib</a:t>
            </a:r>
            <a:r>
              <a:rPr lang="en-US" sz="1800" b="1" dirty="0">
                <a:solidFill>
                  <a:schemeClr val="tx1">
                    <a:lumMod val="85000"/>
                    <a:lumOff val="15000"/>
                  </a:schemeClr>
                </a:solidFill>
                <a:latin typeface="Arial Narrow" panose="020B0606020202030204" pitchFamily="34" charset="0"/>
              </a:rPr>
              <a:t> or CHF</a:t>
            </a:r>
          </a:p>
        </p:txBody>
      </p:sp>
      <p:pic>
        <p:nvPicPr>
          <p:cNvPr id="2" name="Picture 1">
            <a:extLst>
              <a:ext uri="{FF2B5EF4-FFF2-40B4-BE49-F238E27FC236}">
                <a16:creationId xmlns:a16="http://schemas.microsoft.com/office/drawing/2014/main" id="{47703E21-20A1-4E0A-BB51-96FFC94D6357}"/>
              </a:ext>
            </a:extLst>
          </p:cNvPr>
          <p:cNvPicPr>
            <a:picLocks noChangeAspect="1"/>
          </p:cNvPicPr>
          <p:nvPr/>
        </p:nvPicPr>
        <p:blipFill>
          <a:blip r:embed="rId5"/>
          <a:stretch>
            <a:fillRect/>
          </a:stretch>
        </p:blipFill>
        <p:spPr>
          <a:xfrm>
            <a:off x="2023981" y="1856534"/>
            <a:ext cx="6965950" cy="4275262"/>
          </a:xfrm>
          <a:prstGeom prst="rect">
            <a:avLst/>
          </a:prstGeom>
        </p:spPr>
      </p:pic>
      <p:sp>
        <p:nvSpPr>
          <p:cNvPr id="19" name="Text Box 3">
            <a:extLst>
              <a:ext uri="{FF2B5EF4-FFF2-40B4-BE49-F238E27FC236}">
                <a16:creationId xmlns:a16="http://schemas.microsoft.com/office/drawing/2014/main" id="{FDF99A92-401F-46E2-A152-AC148A3B7A14}"/>
              </a:ext>
            </a:extLst>
          </p:cNvPr>
          <p:cNvSpPr txBox="1">
            <a:spLocks noChangeArrowheads="1"/>
          </p:cNvSpPr>
          <p:nvPr/>
        </p:nvSpPr>
        <p:spPr bwMode="auto">
          <a:xfrm>
            <a:off x="154069" y="6490418"/>
            <a:ext cx="5463571" cy="369332"/>
          </a:xfrm>
          <a:prstGeom prst="rect">
            <a:avLst/>
          </a:prstGeom>
          <a:noFill/>
          <a:ln w="9525">
            <a:noFill/>
            <a:miter lim="800000"/>
            <a:headEnd/>
            <a:tailEnd/>
          </a:ln>
        </p:spPr>
        <p:txBody>
          <a:bodyPr wrap="square">
            <a:spAutoFit/>
          </a:bodyPr>
          <a:lstStyle/>
          <a:p>
            <a:pPr lvl="0" defTabSz="914400">
              <a:defRPr/>
            </a:pPr>
            <a:r>
              <a:rPr lang="en-CA" sz="900" dirty="0">
                <a:solidFill>
                  <a:prstClr val="white"/>
                </a:solidFill>
                <a:latin typeface="Arial Narrow" panose="020B0606020202030204" pitchFamily="34" charset="0"/>
              </a:rPr>
              <a:t>Canadian Institute for Health Information, Continuing Care Reporting System (CCRS 2009-2010 and CCRS 2014-2015)</a:t>
            </a:r>
          </a:p>
          <a:p>
            <a:pPr lvl="0" defTabSz="914400">
              <a:defRPr/>
            </a:pPr>
            <a:r>
              <a:rPr lang="en-CA" sz="900" dirty="0">
                <a:solidFill>
                  <a:prstClr val="white"/>
                </a:solidFill>
                <a:latin typeface="Arial Narrow" panose="020B0606020202030204" pitchFamily="34" charset="0"/>
              </a:rPr>
              <a:t>JAGS 51:S265 2003, Diab Care 20:585 1997, Diab Med 1:S41, 1998</a:t>
            </a:r>
          </a:p>
        </p:txBody>
      </p:sp>
    </p:spTree>
    <p:extLst>
      <p:ext uri="{BB962C8B-B14F-4D97-AF65-F5344CB8AC3E}">
        <p14:creationId xmlns:p14="http://schemas.microsoft.com/office/powerpoint/2010/main" val="130087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1023681" y="43086"/>
            <a:ext cx="2456945"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6</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A34F43DE-846E-413D-A2CC-B1230F2C406C}"/>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39731572-2537-4EDB-9F3A-84F410482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pic>
        <p:nvPicPr>
          <p:cNvPr id="6" name="Picture 5">
            <a:extLst>
              <a:ext uri="{FF2B5EF4-FFF2-40B4-BE49-F238E27FC236}">
                <a16:creationId xmlns:a16="http://schemas.microsoft.com/office/drawing/2014/main" id="{EDE85CB4-1939-42F1-8BFB-CC278ED7300A}"/>
              </a:ext>
            </a:extLst>
          </p:cNvPr>
          <p:cNvPicPr>
            <a:picLocks noChangeAspect="1"/>
          </p:cNvPicPr>
          <p:nvPr/>
        </p:nvPicPr>
        <p:blipFill>
          <a:blip r:embed="rId6"/>
          <a:stretch>
            <a:fillRect/>
          </a:stretch>
        </p:blipFill>
        <p:spPr>
          <a:xfrm>
            <a:off x="3184538" y="-2806"/>
            <a:ext cx="5986073" cy="1741849"/>
          </a:xfrm>
          <a:prstGeom prst="rect">
            <a:avLst/>
          </a:prstGeom>
        </p:spPr>
      </p:pic>
      <p:pic>
        <p:nvPicPr>
          <p:cNvPr id="7" name="Picture 6">
            <a:extLst>
              <a:ext uri="{FF2B5EF4-FFF2-40B4-BE49-F238E27FC236}">
                <a16:creationId xmlns:a16="http://schemas.microsoft.com/office/drawing/2014/main" id="{981F0978-2BA4-4034-A9B9-61C3AE69644A}"/>
              </a:ext>
            </a:extLst>
          </p:cNvPr>
          <p:cNvPicPr>
            <a:picLocks noChangeAspect="1"/>
          </p:cNvPicPr>
          <p:nvPr/>
        </p:nvPicPr>
        <p:blipFill>
          <a:blip r:embed="rId7"/>
          <a:stretch>
            <a:fillRect/>
          </a:stretch>
        </p:blipFill>
        <p:spPr>
          <a:xfrm>
            <a:off x="3195263" y="1771182"/>
            <a:ext cx="5986072" cy="2030113"/>
          </a:xfrm>
          <a:prstGeom prst="rect">
            <a:avLst/>
          </a:prstGeom>
        </p:spPr>
      </p:pic>
      <p:pic>
        <p:nvPicPr>
          <p:cNvPr id="8" name="Picture 7">
            <a:extLst>
              <a:ext uri="{FF2B5EF4-FFF2-40B4-BE49-F238E27FC236}">
                <a16:creationId xmlns:a16="http://schemas.microsoft.com/office/drawing/2014/main" id="{77D7B2DF-D915-431D-AFA0-D96E87CE950D}"/>
              </a:ext>
            </a:extLst>
          </p:cNvPr>
          <p:cNvPicPr>
            <a:picLocks noChangeAspect="1"/>
          </p:cNvPicPr>
          <p:nvPr/>
        </p:nvPicPr>
        <p:blipFill>
          <a:blip r:embed="rId8"/>
          <a:stretch>
            <a:fillRect/>
          </a:stretch>
        </p:blipFill>
        <p:spPr>
          <a:xfrm>
            <a:off x="3153382" y="3732799"/>
            <a:ext cx="6017229" cy="3168910"/>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245"/>
            <a:ext cx="6626225" cy="1200329"/>
          </a:xfrm>
          <a:prstGeom prst="rect">
            <a:avLst/>
          </a:prstGeom>
          <a:noFill/>
        </p:spPr>
        <p:txBody>
          <a:bodyPr wrap="square">
            <a:spAutoFit/>
          </a:bodyPr>
          <a:lstStyle/>
          <a:p>
            <a:pPr lvl="0">
              <a:defRPr/>
            </a:pPr>
            <a:r>
              <a:rPr lang="en-CA" sz="4000" b="1" dirty="0">
                <a:latin typeface="Arial Narrow" panose="020B0606020202030204" pitchFamily="34" charset="0"/>
                <a:cs typeface="Aharoni" panose="02010803020104030203" pitchFamily="2" charset="-79"/>
              </a:rPr>
              <a:t>Residents of Long Term Care:</a:t>
            </a:r>
            <a:br>
              <a:rPr lang="en-CA" sz="3600" b="1" dirty="0">
                <a:latin typeface="Arial Narrow" panose="020B0606020202030204" pitchFamily="34" charset="0"/>
                <a:cs typeface="Aharoni" panose="02010803020104030203" pitchFamily="2" charset="-79"/>
              </a:rPr>
            </a:br>
            <a:r>
              <a:rPr lang="en-CA" sz="3200" b="1" dirty="0">
                <a:latin typeface="Arial Narrow" panose="020B0606020202030204" pitchFamily="34" charset="0"/>
                <a:cs typeface="Aharoni" panose="02010803020104030203" pitchFamily="2" charset="-79"/>
              </a:rPr>
              <a:t>Rapid Change, Dramatic Impact</a:t>
            </a:r>
            <a:endParaRPr lang="en-CA" sz="3600" b="1" dirty="0">
              <a:latin typeface="Arial Narrow" panose="020B0606020202030204" pitchFamily="34" charset="0"/>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 Box 3">
            <a:extLst>
              <a:ext uri="{FF2B5EF4-FFF2-40B4-BE49-F238E27FC236}">
                <a16:creationId xmlns:a16="http://schemas.microsoft.com/office/drawing/2014/main" id="{FDF99A92-401F-46E2-A152-AC148A3B7A14}"/>
              </a:ext>
            </a:extLst>
          </p:cNvPr>
          <p:cNvSpPr txBox="1">
            <a:spLocks noChangeArrowheads="1"/>
          </p:cNvSpPr>
          <p:nvPr/>
        </p:nvSpPr>
        <p:spPr bwMode="auto">
          <a:xfrm>
            <a:off x="154069" y="6552128"/>
            <a:ext cx="5463571" cy="230832"/>
          </a:xfrm>
          <a:prstGeom prst="rect">
            <a:avLst/>
          </a:prstGeom>
          <a:noFill/>
          <a:ln w="9525">
            <a:noFill/>
            <a:miter lim="800000"/>
            <a:headEnd/>
            <a:tailEnd/>
          </a:ln>
        </p:spPr>
        <p:txBody>
          <a:bodyPr wrap="square">
            <a:spAutoFit/>
          </a:bodyPr>
          <a:lstStyle/>
          <a:p>
            <a:pPr lvl="0" defTabSz="914400">
              <a:defRPr/>
            </a:pPr>
            <a:r>
              <a:rPr lang="en-CA" sz="900" dirty="0">
                <a:solidFill>
                  <a:prstClr val="white"/>
                </a:solidFill>
                <a:latin typeface="Arial Narrow" panose="020B0606020202030204" pitchFamily="34" charset="0"/>
              </a:rPr>
              <a:t>Excerpted from This is Long-Term Care 2014 and This is Long-Term Care 2015 by the Ontario Long Term Care Association. </a:t>
            </a:r>
          </a:p>
        </p:txBody>
      </p:sp>
      <p:sp>
        <p:nvSpPr>
          <p:cNvPr id="21" name="TextBox 20">
            <a:extLst>
              <a:ext uri="{FF2B5EF4-FFF2-40B4-BE49-F238E27FC236}">
                <a16:creationId xmlns:a16="http://schemas.microsoft.com/office/drawing/2014/main" id="{0FBD2DB1-320D-4D53-B4AF-3F3F3EF06D85}"/>
              </a:ext>
            </a:extLst>
          </p:cNvPr>
          <p:cNvSpPr txBox="1"/>
          <p:nvPr/>
        </p:nvSpPr>
        <p:spPr>
          <a:xfrm>
            <a:off x="154069" y="1385810"/>
            <a:ext cx="8942473" cy="5047536"/>
          </a:xfrm>
          <a:prstGeom prst="rect">
            <a:avLst/>
          </a:prstGeom>
          <a:noFill/>
        </p:spPr>
        <p:txBody>
          <a:bodyPr wrap="square" rtlCol="0">
            <a:spAutoFit/>
          </a:bodyPr>
          <a:lstStyle/>
          <a:p>
            <a:pPr marL="342900" lvl="0" indent="-342900" defTabSz="914400">
              <a:buClr>
                <a:srgbClr val="13A985"/>
              </a:buClr>
              <a:buFont typeface="Wingdings" panose="05000000000000000000" pitchFamily="2" charset="2"/>
              <a:buChar char="§"/>
              <a:defRPr/>
            </a:pPr>
            <a:r>
              <a:rPr lang="en-CA" sz="2800" b="1" dirty="0">
                <a:solidFill>
                  <a:srgbClr val="22E6B7"/>
                </a:solidFill>
                <a:latin typeface="Arial Narrow" panose="020B0606020202030204" pitchFamily="34" charset="0"/>
                <a:cs typeface="Candara"/>
              </a:rPr>
              <a:t>62%</a:t>
            </a:r>
            <a:r>
              <a:rPr lang="en-CA" sz="2800" b="1" dirty="0">
                <a:solidFill>
                  <a:srgbClr val="00BF96"/>
                </a:solidFill>
                <a:latin typeface="Arial Narrow" panose="020B0606020202030204" pitchFamily="34" charset="0"/>
                <a:cs typeface="Candara"/>
              </a:rPr>
              <a:t> </a:t>
            </a:r>
            <a:r>
              <a:rPr lang="en-CA" sz="2800" b="1" dirty="0">
                <a:solidFill>
                  <a:prstClr val="black"/>
                </a:solidFill>
                <a:latin typeface="Arial Narrow" panose="020B0606020202030204" pitchFamily="34" charset="0"/>
                <a:cs typeface="Candara"/>
              </a:rPr>
              <a:t>of residents live with </a:t>
            </a:r>
            <a:r>
              <a:rPr lang="en-CA" sz="2800" b="1" dirty="0">
                <a:solidFill>
                  <a:srgbClr val="22E6B7"/>
                </a:solidFill>
                <a:latin typeface="Arial Narrow" panose="020B0606020202030204" pitchFamily="34" charset="0"/>
                <a:cs typeface="Candara"/>
              </a:rPr>
              <a:t>Alzheimer’s disease </a:t>
            </a:r>
            <a:r>
              <a:rPr lang="en-CA" sz="2800" b="1" dirty="0">
                <a:solidFill>
                  <a:prstClr val="black"/>
                </a:solidFill>
                <a:latin typeface="Arial Narrow" panose="020B0606020202030204" pitchFamily="34" charset="0"/>
                <a:cs typeface="Candara"/>
              </a:rPr>
              <a:t>or </a:t>
            </a:r>
            <a:r>
              <a:rPr lang="en-CA" sz="2800" b="1" dirty="0">
                <a:solidFill>
                  <a:srgbClr val="22E6B7"/>
                </a:solidFill>
                <a:latin typeface="Arial Narrow" panose="020B0606020202030204" pitchFamily="34" charset="0"/>
                <a:cs typeface="Candara"/>
              </a:rPr>
              <a:t>other</a:t>
            </a:r>
            <a:r>
              <a:rPr lang="en-CA" sz="2800" b="1" dirty="0">
                <a:solidFill>
                  <a:srgbClr val="00B0F0"/>
                </a:solidFill>
                <a:latin typeface="Arial Narrow" panose="020B0606020202030204" pitchFamily="34" charset="0"/>
                <a:cs typeface="Candara"/>
              </a:rPr>
              <a:t> </a:t>
            </a:r>
            <a:r>
              <a:rPr lang="en-CA" sz="2800" b="1" dirty="0">
                <a:solidFill>
                  <a:srgbClr val="22E6B7"/>
                </a:solidFill>
                <a:latin typeface="Arial Narrow" panose="020B0606020202030204" pitchFamily="34" charset="0"/>
                <a:cs typeface="Candara"/>
              </a:rPr>
              <a:t>dementias</a:t>
            </a:r>
          </a:p>
          <a:p>
            <a:pPr marL="800100" lvl="1" indent="-342900" defTabSz="914400">
              <a:buClr>
                <a:srgbClr val="22E6B7"/>
              </a:buClr>
              <a:buFont typeface="Wingdings" panose="05000000000000000000" pitchFamily="2" charset="2"/>
              <a:buChar char="§"/>
              <a:defRPr/>
            </a:pPr>
            <a:r>
              <a:rPr lang="en-CA" sz="2400" b="1" dirty="0">
                <a:solidFill>
                  <a:srgbClr val="22E6B7"/>
                </a:solidFill>
                <a:latin typeface="Arial Narrow" panose="020B0606020202030204" pitchFamily="34" charset="0"/>
                <a:cs typeface="Candara"/>
              </a:rPr>
              <a:t>1/3</a:t>
            </a:r>
            <a:r>
              <a:rPr lang="en-CA" sz="2400" b="1" dirty="0">
                <a:solidFill>
                  <a:srgbClr val="00B0F0"/>
                </a:solidFill>
                <a:latin typeface="Arial Narrow" panose="020B0606020202030204" pitchFamily="34" charset="0"/>
                <a:cs typeface="Candara"/>
              </a:rPr>
              <a:t> </a:t>
            </a:r>
            <a:r>
              <a:rPr lang="en-CA" sz="2400" b="1" dirty="0">
                <a:solidFill>
                  <a:prstClr val="black"/>
                </a:solidFill>
                <a:latin typeface="Arial Narrow" panose="020B0606020202030204" pitchFamily="34" charset="0"/>
                <a:cs typeface="Candara"/>
              </a:rPr>
              <a:t>have severe cognitive impairment.</a:t>
            </a:r>
          </a:p>
          <a:p>
            <a:pPr marL="800100" lvl="1" indent="-342900" defTabSz="914400">
              <a:buClr>
                <a:srgbClr val="22E6B7"/>
              </a:buClr>
              <a:buFont typeface="Wingdings" panose="05000000000000000000" pitchFamily="2" charset="2"/>
              <a:buChar char="§"/>
              <a:defRPr/>
            </a:pPr>
            <a:r>
              <a:rPr lang="en-CA" sz="2400" b="1" dirty="0">
                <a:solidFill>
                  <a:srgbClr val="22E6B7"/>
                </a:solidFill>
                <a:latin typeface="Arial Narrow" panose="020B0606020202030204" pitchFamily="34" charset="0"/>
                <a:cs typeface="Candara"/>
              </a:rPr>
              <a:t>46% </a:t>
            </a:r>
            <a:r>
              <a:rPr lang="en-CA" sz="2400" b="1" dirty="0">
                <a:solidFill>
                  <a:prstClr val="black"/>
                </a:solidFill>
                <a:latin typeface="Arial Narrow" panose="020B0606020202030204" pitchFamily="34" charset="0"/>
                <a:cs typeface="Candara"/>
              </a:rPr>
              <a:t>of residents exhibit some level of aggressive behavior.</a:t>
            </a:r>
          </a:p>
          <a:p>
            <a:pPr lvl="1"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13A985"/>
              </a:buClr>
              <a:buFont typeface="Wingdings" panose="05000000000000000000" pitchFamily="2" charset="2"/>
              <a:buChar char="§"/>
              <a:defRPr/>
            </a:pPr>
            <a:r>
              <a:rPr lang="en-CA" sz="2800" b="1" dirty="0">
                <a:solidFill>
                  <a:srgbClr val="22E6B7"/>
                </a:solidFill>
                <a:latin typeface="Arial Narrow" panose="020B0606020202030204" pitchFamily="34" charset="0"/>
                <a:cs typeface="Candara"/>
              </a:rPr>
              <a:t>40% </a:t>
            </a:r>
            <a:r>
              <a:rPr lang="en-CA" sz="2800" b="1" dirty="0">
                <a:solidFill>
                  <a:prstClr val="black"/>
                </a:solidFill>
                <a:latin typeface="Arial Narrow" panose="020B0606020202030204" pitchFamily="34" charset="0"/>
                <a:cs typeface="Candara"/>
              </a:rPr>
              <a:t>of residents have a </a:t>
            </a:r>
            <a:r>
              <a:rPr lang="en-CA" sz="2800" b="1" dirty="0">
                <a:solidFill>
                  <a:srgbClr val="22E6B7"/>
                </a:solidFill>
                <a:latin typeface="Arial Narrow" panose="020B0606020202030204" pitchFamily="34" charset="0"/>
                <a:cs typeface="Candara"/>
              </a:rPr>
              <a:t>psychiatric diagnosis </a:t>
            </a:r>
            <a:r>
              <a:rPr lang="en-CA" sz="2800" b="1" dirty="0">
                <a:solidFill>
                  <a:prstClr val="black"/>
                </a:solidFill>
                <a:latin typeface="Arial Narrow" panose="020B0606020202030204" pitchFamily="34" charset="0"/>
                <a:cs typeface="Candara"/>
              </a:rPr>
              <a:t>(anxiety, depression, bipolar disorder or schizophrenia)</a:t>
            </a:r>
          </a:p>
          <a:p>
            <a:pPr lvl="0"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13A985"/>
              </a:buClr>
              <a:buFont typeface="Wingdings" panose="05000000000000000000" pitchFamily="2" charset="2"/>
              <a:buChar char="§"/>
              <a:defRPr/>
            </a:pPr>
            <a:r>
              <a:rPr lang="en-CA" sz="2800" b="1" dirty="0">
                <a:solidFill>
                  <a:srgbClr val="22E6B7"/>
                </a:solidFill>
                <a:latin typeface="Arial Narrow" panose="020B0606020202030204" pitchFamily="34" charset="0"/>
                <a:cs typeface="Candara"/>
              </a:rPr>
              <a:t>Dual diagnosis</a:t>
            </a:r>
            <a:r>
              <a:rPr lang="en-CA" sz="2800" b="1" dirty="0">
                <a:solidFill>
                  <a:srgbClr val="00B0F0"/>
                </a:solidFill>
                <a:latin typeface="Arial Narrow" panose="020B0606020202030204" pitchFamily="34" charset="0"/>
                <a:cs typeface="Candara"/>
              </a:rPr>
              <a:t> </a:t>
            </a:r>
            <a:r>
              <a:rPr lang="en-CA" sz="2800" b="1" dirty="0">
                <a:solidFill>
                  <a:prstClr val="black"/>
                </a:solidFill>
                <a:latin typeface="Arial Narrow" panose="020B0606020202030204" pitchFamily="34" charset="0"/>
                <a:cs typeface="Candara"/>
              </a:rPr>
              <a:t>(e.g., dementia coupled with a psychiatric diagnosis) is </a:t>
            </a:r>
            <a:r>
              <a:rPr lang="en-CA" sz="2800" b="1" dirty="0">
                <a:solidFill>
                  <a:srgbClr val="22E6B7"/>
                </a:solidFill>
                <a:latin typeface="Arial Narrow" panose="020B0606020202030204" pitchFamily="34" charset="0"/>
                <a:cs typeface="Candara"/>
              </a:rPr>
              <a:t>increasing at 11% per year</a:t>
            </a:r>
            <a:r>
              <a:rPr lang="en-CA" sz="2800" b="1" dirty="0">
                <a:solidFill>
                  <a:prstClr val="black"/>
                </a:solidFill>
                <a:latin typeface="Arial Narrow" panose="020B0606020202030204" pitchFamily="34" charset="0"/>
                <a:cs typeface="Candara"/>
              </a:rPr>
              <a:t>.</a:t>
            </a:r>
          </a:p>
          <a:p>
            <a:pPr lvl="0"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13A985"/>
              </a:buClr>
              <a:buFont typeface="Wingdings" panose="05000000000000000000" pitchFamily="2" charset="2"/>
              <a:buChar char="§"/>
              <a:defRPr/>
            </a:pPr>
            <a:r>
              <a:rPr lang="en-CA" sz="2800" b="1" dirty="0">
                <a:solidFill>
                  <a:srgbClr val="22E6B7"/>
                </a:solidFill>
                <a:latin typeface="Arial Narrow" panose="020B0606020202030204" pitchFamily="34" charset="0"/>
                <a:cs typeface="Candara"/>
              </a:rPr>
              <a:t>97% </a:t>
            </a:r>
            <a:r>
              <a:rPr lang="en-CA" sz="2800" b="1" dirty="0">
                <a:solidFill>
                  <a:prstClr val="black"/>
                </a:solidFill>
                <a:latin typeface="Arial Narrow" panose="020B0606020202030204" pitchFamily="34" charset="0"/>
                <a:cs typeface="Candara"/>
              </a:rPr>
              <a:t>of residents have </a:t>
            </a:r>
            <a:r>
              <a:rPr lang="en-CA" sz="2800" b="1" dirty="0">
                <a:solidFill>
                  <a:srgbClr val="22E6B7"/>
                </a:solidFill>
                <a:latin typeface="Arial Narrow" panose="020B0606020202030204" pitchFamily="34" charset="0"/>
                <a:cs typeface="Candara"/>
              </a:rPr>
              <a:t>2 or more chronic diseases</a:t>
            </a:r>
            <a:r>
              <a:rPr lang="en-CA" sz="2800" b="1" dirty="0">
                <a:solidFill>
                  <a:prstClr val="black"/>
                </a:solidFill>
                <a:latin typeface="Arial Narrow" panose="020B0606020202030204" pitchFamily="34" charset="0"/>
                <a:cs typeface="Candara"/>
              </a:rPr>
              <a:t>.</a:t>
            </a:r>
          </a:p>
          <a:p>
            <a:pPr marR="0" lvl="0" algn="l" defTabSz="914400" rtl="0" eaLnBrk="1" fontAlgn="auto" latinLnBrk="0" hangingPunct="1">
              <a:lnSpc>
                <a:spcPct val="100000"/>
              </a:lnSpc>
              <a:spcBef>
                <a:spcPts val="0"/>
              </a:spcBef>
              <a:spcAft>
                <a:spcPts val="0"/>
              </a:spcAft>
              <a:buClr>
                <a:srgbClr val="0070C0"/>
              </a:buClr>
              <a:buSzTx/>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
        <p:nvSpPr>
          <p:cNvPr id="22" name="Rectangle 21">
            <a:extLst>
              <a:ext uri="{FF2B5EF4-FFF2-40B4-BE49-F238E27FC236}">
                <a16:creationId xmlns:a16="http://schemas.microsoft.com/office/drawing/2014/main" id="{31D671A6-1FEB-4692-9E72-04174336B269}"/>
              </a:ext>
            </a:extLst>
          </p:cNvPr>
          <p:cNvSpPr/>
          <p:nvPr/>
        </p:nvSpPr>
        <p:spPr>
          <a:xfrm>
            <a:off x="0" y="1351178"/>
            <a:ext cx="9144000" cy="4480560"/>
          </a:xfrm>
          <a:prstGeom prst="rect">
            <a:avLst/>
          </a:prstGeom>
          <a:solidFill>
            <a:srgbClr val="E8FC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285750">
              <a:buClr>
                <a:srgbClr val="095340"/>
              </a:buClr>
              <a:buFont typeface="Lato" panose="020F0502020204030203" pitchFamily="34" charset="0"/>
              <a:buChar char="→"/>
            </a:pPr>
            <a:r>
              <a:rPr lang="en-US" sz="3600" b="1" dirty="0">
                <a:solidFill>
                  <a:srgbClr val="19325C"/>
                </a:solidFill>
                <a:latin typeface="Arial Narrow" panose="020B0606020202030204" pitchFamily="34" charset="0"/>
              </a:rPr>
              <a:t> </a:t>
            </a:r>
            <a:r>
              <a:rPr lang="en-US" sz="3600" b="1" dirty="0">
                <a:solidFill>
                  <a:srgbClr val="095340"/>
                </a:solidFill>
                <a:latin typeface="Arial Narrow" panose="020B0606020202030204" pitchFamily="34" charset="0"/>
              </a:rPr>
              <a:t>Management Highly Variable!</a:t>
            </a:r>
          </a:p>
          <a:p>
            <a:pPr marL="169863" indent="-285750">
              <a:buClr>
                <a:srgbClr val="095340"/>
              </a:buClr>
              <a:buFont typeface="Lato" panose="020F0502020204030203" pitchFamily="34" charset="0"/>
              <a:buChar char="→"/>
            </a:pPr>
            <a:endParaRPr lang="en-US" sz="3600" b="1" dirty="0">
              <a:solidFill>
                <a:srgbClr val="095340"/>
              </a:solidFill>
              <a:latin typeface="Arial Narrow" panose="020B0606020202030204" pitchFamily="34" charset="0"/>
            </a:endParaRPr>
          </a:p>
          <a:p>
            <a:pPr marL="169863" indent="-285750">
              <a:buClr>
                <a:srgbClr val="095340"/>
              </a:buClr>
              <a:buFont typeface="Lato" panose="020F0502020204030203" pitchFamily="34" charset="0"/>
              <a:buChar char="→"/>
            </a:pPr>
            <a:r>
              <a:rPr lang="en-US" sz="3600" b="1" dirty="0">
                <a:solidFill>
                  <a:srgbClr val="095340"/>
                </a:solidFill>
                <a:latin typeface="Arial Narrow" panose="020B0606020202030204" pitchFamily="34" charset="0"/>
              </a:rPr>
              <a:t> No Guidelines from LTC</a:t>
            </a:r>
          </a:p>
          <a:p>
            <a:pPr marL="169863" indent="-285750">
              <a:buClr>
                <a:srgbClr val="095340"/>
              </a:buClr>
              <a:buFont typeface="Lato" panose="020F0502020204030203" pitchFamily="34" charset="0"/>
              <a:buChar char="→"/>
            </a:pPr>
            <a:endParaRPr lang="en-US" sz="3600" b="1" dirty="0">
              <a:solidFill>
                <a:srgbClr val="095340"/>
              </a:solidFill>
              <a:latin typeface="Arial Narrow" panose="020B0606020202030204" pitchFamily="34" charset="0"/>
            </a:endParaRPr>
          </a:p>
          <a:p>
            <a:pPr marL="169863" indent="-285750">
              <a:buClr>
                <a:srgbClr val="095340"/>
              </a:buClr>
              <a:buFont typeface="Lato" panose="020F0502020204030203" pitchFamily="34" charset="0"/>
              <a:buChar char="→"/>
            </a:pPr>
            <a:r>
              <a:rPr lang="en-US" sz="3600" b="1" dirty="0">
                <a:solidFill>
                  <a:srgbClr val="095340"/>
                </a:solidFill>
                <a:latin typeface="Arial Narrow" panose="020B0606020202030204" pitchFamily="34" charset="0"/>
              </a:rPr>
              <a:t> INDIVIDUALIZED APPROACH IS NECESSARY!!</a:t>
            </a:r>
            <a:endParaRPr lang="en-IN" sz="2800" dirty="0">
              <a:solidFill>
                <a:srgbClr val="095340"/>
              </a:solidFill>
              <a:latin typeface="Arial Narrow" panose="020B0606020202030204" pitchFamily="34" charset="0"/>
            </a:endParaRPr>
          </a:p>
        </p:txBody>
      </p:sp>
    </p:spTree>
    <p:extLst>
      <p:ext uri="{BB962C8B-B14F-4D97-AF65-F5344CB8AC3E}">
        <p14:creationId xmlns:p14="http://schemas.microsoft.com/office/powerpoint/2010/main" val="128111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28F967-931F-4200-8870-E06D56ADF805}"/>
              </a:ext>
            </a:extLst>
          </p:cNvPr>
          <p:cNvSpPr txBox="1"/>
          <p:nvPr/>
        </p:nvSpPr>
        <p:spPr>
          <a:xfrm>
            <a:off x="0" y="6582881"/>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90602"/>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15900" y="266719"/>
            <a:ext cx="6626225" cy="584775"/>
          </a:xfrm>
          <a:prstGeom prst="rect">
            <a:avLst/>
          </a:prstGeom>
          <a:noFill/>
        </p:spPr>
        <p:txBody>
          <a:bodyPr wrap="square">
            <a:spAutoFit/>
          </a:bodyPr>
          <a:lstStyle/>
          <a:p>
            <a:pPr lvl="0">
              <a:defRPr/>
            </a:pPr>
            <a:r>
              <a:rPr lang="en-CA" sz="3200" b="1" dirty="0">
                <a:solidFill>
                  <a:srgbClr val="4C5053"/>
                </a:solidFill>
                <a:latin typeface="Arial Narrow" panose="020B0606020202030204" pitchFamily="34" charset="0"/>
                <a:cs typeface="Aharoni" panose="02010803020104030203" pitchFamily="2" charset="-79"/>
              </a:rPr>
              <a:t>Atrial Fibrillation in Long Term Care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20" name="TextBox 19">
            <a:extLst>
              <a:ext uri="{FF2B5EF4-FFF2-40B4-BE49-F238E27FC236}">
                <a16:creationId xmlns:a16="http://schemas.microsoft.com/office/drawing/2014/main" id="{4F59250D-1BE8-4B08-9C0E-972CB11B10E0}"/>
              </a:ext>
            </a:extLst>
          </p:cNvPr>
          <p:cNvSpPr txBox="1"/>
          <p:nvPr/>
        </p:nvSpPr>
        <p:spPr>
          <a:xfrm>
            <a:off x="223257" y="1549128"/>
            <a:ext cx="8697485" cy="4257576"/>
          </a:xfrm>
          <a:prstGeom prst="rect">
            <a:avLst/>
          </a:prstGeom>
          <a:noFill/>
        </p:spPr>
        <p:txBody>
          <a:bodyPr wrap="square" rtlCol="0">
            <a:spAutoFit/>
          </a:bodyPr>
          <a:lstStyle/>
          <a:p>
            <a:pPr marL="342900" indent="-342900">
              <a:buClr>
                <a:srgbClr val="13A985"/>
              </a:buClr>
              <a:buFont typeface="Wingdings" panose="05000000000000000000" pitchFamily="2" charset="2"/>
              <a:buChar char="§"/>
            </a:pPr>
            <a:r>
              <a:rPr lang="en-US" sz="2800" b="1" dirty="0">
                <a:latin typeface="Arial Narrow" panose="020B0606020202030204" pitchFamily="34" charset="0"/>
              </a:rPr>
              <a:t>Atrial Fibrillation in LTC reaches a prevalence of 17-25% </a:t>
            </a:r>
            <a:r>
              <a:rPr lang="en-US" sz="2800" b="1" baseline="30000" dirty="0">
                <a:latin typeface="Arial Narrow" panose="020B0606020202030204" pitchFamily="34" charset="0"/>
              </a:rPr>
              <a:t>1,3</a:t>
            </a:r>
          </a:p>
          <a:p>
            <a:endParaRPr lang="en-US" sz="2800" b="1" baseline="30000" dirty="0">
              <a:latin typeface="Arial Narrow" panose="020B0606020202030204" pitchFamily="34" charset="0"/>
            </a:endParaRPr>
          </a:p>
          <a:p>
            <a:pPr marL="342900" indent="-342900">
              <a:buClr>
                <a:srgbClr val="13A985"/>
              </a:buClr>
              <a:buFont typeface="Wingdings" panose="05000000000000000000" pitchFamily="2" charset="2"/>
              <a:buChar char="§"/>
            </a:pPr>
            <a:r>
              <a:rPr lang="en-US" sz="2800" b="1" dirty="0">
                <a:latin typeface="Arial Narrow" panose="020B0606020202030204" pitchFamily="34" charset="0"/>
              </a:rPr>
              <a:t>1990’s “warfarin era” only 32% of patients with </a:t>
            </a:r>
            <a:r>
              <a:rPr lang="en-US" sz="2800" b="1" dirty="0" err="1">
                <a:latin typeface="Arial Narrow" panose="020B0606020202030204" pitchFamily="34" charset="0"/>
              </a:rPr>
              <a:t>Afib</a:t>
            </a:r>
            <a:r>
              <a:rPr lang="en-US" sz="2800" b="1" dirty="0">
                <a:latin typeface="Arial Narrow" panose="020B0606020202030204" pitchFamily="34" charset="0"/>
              </a:rPr>
              <a:t> in LTC were on OAC</a:t>
            </a:r>
            <a:r>
              <a:rPr lang="en-US" sz="2800" b="1" baseline="30000" dirty="0">
                <a:latin typeface="Arial Narrow" panose="020B0606020202030204" pitchFamily="34" charset="0"/>
              </a:rPr>
              <a:t>2</a:t>
            </a:r>
          </a:p>
          <a:p>
            <a:endParaRPr lang="en-US" sz="2800" b="1" baseline="30000" dirty="0">
              <a:latin typeface="Arial Narrow" panose="020B0606020202030204" pitchFamily="34" charset="0"/>
            </a:endParaRPr>
          </a:p>
          <a:p>
            <a:pPr marL="342900" indent="-342900">
              <a:buClr>
                <a:srgbClr val="13A985"/>
              </a:buClr>
              <a:buFont typeface="Wingdings" panose="05000000000000000000" pitchFamily="2" charset="2"/>
              <a:buChar char="§"/>
            </a:pPr>
            <a:r>
              <a:rPr lang="en-US" sz="2800" b="1" dirty="0">
                <a:latin typeface="Arial Narrow" panose="020B0606020202030204" pitchFamily="34" charset="0"/>
              </a:rPr>
              <a:t>2015 Study of 25 LTC homes in Ontario</a:t>
            </a:r>
            <a:r>
              <a:rPr lang="en-US" sz="2800" b="1" baseline="30000" dirty="0">
                <a:latin typeface="Arial Narrow" panose="020B0606020202030204" pitchFamily="34" charset="0"/>
              </a:rPr>
              <a:t>3,4</a:t>
            </a:r>
          </a:p>
          <a:p>
            <a:pPr marL="742950" lvl="1" indent="-285750">
              <a:buClr>
                <a:srgbClr val="22E6B7"/>
              </a:buClr>
              <a:buFont typeface="Wingdings" panose="05000000000000000000" pitchFamily="2" charset="2"/>
              <a:buChar char="§"/>
            </a:pPr>
            <a:r>
              <a:rPr lang="en-US" sz="2000" b="1" dirty="0">
                <a:latin typeface="Arial Narrow" panose="020B0606020202030204" pitchFamily="34" charset="0"/>
              </a:rPr>
              <a:t>37% of eligible elderly LTC residents failed to receive recommended stroke prevention therapies </a:t>
            </a:r>
          </a:p>
          <a:p>
            <a:pPr marL="742950" lvl="1" indent="-285750">
              <a:buClr>
                <a:srgbClr val="22E6B7"/>
              </a:buClr>
              <a:buFont typeface="Wingdings" panose="05000000000000000000" pitchFamily="2" charset="2"/>
              <a:buChar char="§"/>
            </a:pPr>
            <a:r>
              <a:rPr lang="en-US" sz="2000" b="1" dirty="0">
                <a:latin typeface="Arial Narrow" panose="020B0606020202030204" pitchFamily="34" charset="0"/>
              </a:rPr>
              <a:t>(26% warfarin, 37% DOAC)</a:t>
            </a:r>
          </a:p>
          <a:p>
            <a:pPr lvl="1"/>
            <a:endParaRPr lang="en-US" sz="2000" b="1" baseline="30000" dirty="0">
              <a:latin typeface="Arial Narrow" panose="020B0606020202030204" pitchFamily="34" charset="0"/>
            </a:endParaRPr>
          </a:p>
          <a:p>
            <a:pPr marL="342900" indent="-342900">
              <a:buClr>
                <a:srgbClr val="13A985"/>
              </a:buClr>
              <a:buFont typeface="Wingdings" panose="05000000000000000000" pitchFamily="2" charset="2"/>
              <a:buChar char="§"/>
            </a:pPr>
            <a:r>
              <a:rPr lang="en-US" sz="2800" b="1" dirty="0">
                <a:latin typeface="Arial Narrow" panose="020B0606020202030204" pitchFamily="34" charset="0"/>
              </a:rPr>
              <a:t>Secondary Stroke Prevention was lower with:</a:t>
            </a:r>
          </a:p>
          <a:p>
            <a:pPr marL="742950" lvl="1" indent="-285750">
              <a:buClr>
                <a:srgbClr val="22E6B7"/>
              </a:buClr>
              <a:buFont typeface="Wingdings" panose="05000000000000000000" pitchFamily="2" charset="2"/>
              <a:buChar char="§"/>
            </a:pPr>
            <a:r>
              <a:rPr lang="en-US" sz="2000" b="1" dirty="0">
                <a:latin typeface="Arial Narrow" panose="020B0606020202030204" pitchFamily="34" charset="0"/>
              </a:rPr>
              <a:t>Advanced age, dementia, and long-term care residence </a:t>
            </a:r>
            <a:r>
              <a:rPr lang="en-US" sz="2000" b="1" baseline="30000" dirty="0">
                <a:latin typeface="Arial Narrow" panose="020B0606020202030204" pitchFamily="34" charset="0"/>
              </a:rPr>
              <a:t>5</a:t>
            </a:r>
          </a:p>
        </p:txBody>
      </p:sp>
      <p:sp>
        <p:nvSpPr>
          <p:cNvPr id="21" name="Rectangle 20">
            <a:extLst>
              <a:ext uri="{FF2B5EF4-FFF2-40B4-BE49-F238E27FC236}">
                <a16:creationId xmlns:a16="http://schemas.microsoft.com/office/drawing/2014/main" id="{8B3FA085-A3AC-4C62-B5FB-6D681E895D1D}"/>
              </a:ext>
            </a:extLst>
          </p:cNvPr>
          <p:cNvSpPr/>
          <p:nvPr/>
        </p:nvSpPr>
        <p:spPr>
          <a:xfrm>
            <a:off x="165002" y="6195849"/>
            <a:ext cx="6797569" cy="707886"/>
          </a:xfrm>
          <a:prstGeom prst="rect">
            <a:avLst/>
          </a:prstGeom>
        </p:spPr>
        <p:txBody>
          <a:bodyPr wrap="square">
            <a:spAutoFit/>
          </a:bodyPr>
          <a:lstStyle/>
          <a:p>
            <a:pPr lvl="0" defTabSz="914400">
              <a:defRPr/>
            </a:pPr>
            <a:r>
              <a:rPr lang="en-CA" sz="800" dirty="0">
                <a:solidFill>
                  <a:prstClr val="white"/>
                </a:solidFill>
                <a:latin typeface="Arial Narrow" panose="020B0606020202030204" pitchFamily="34" charset="0"/>
              </a:rPr>
              <a:t>1. Rich, Michael </a:t>
            </a:r>
            <a:r>
              <a:rPr lang="en-CA" sz="800" dirty="0" err="1">
                <a:solidFill>
                  <a:prstClr val="white"/>
                </a:solidFill>
                <a:latin typeface="Arial Narrow" panose="020B0606020202030204" pitchFamily="34" charset="0"/>
              </a:rPr>
              <a:t>W.Journal</a:t>
            </a:r>
            <a:r>
              <a:rPr lang="en-CA" sz="800" dirty="0">
                <a:solidFill>
                  <a:prstClr val="white"/>
                </a:solidFill>
                <a:latin typeface="Arial Narrow" panose="020B0606020202030204" pitchFamily="34" charset="0"/>
              </a:rPr>
              <a:t> of the American Medical Directors Association , Volume 13 , Issue 8 , 688 – 691</a:t>
            </a:r>
          </a:p>
          <a:p>
            <a:pPr lvl="0" defTabSz="914400">
              <a:defRPr/>
            </a:pPr>
            <a:r>
              <a:rPr lang="en-CA" sz="800" dirty="0">
                <a:solidFill>
                  <a:prstClr val="white"/>
                </a:solidFill>
                <a:latin typeface="Arial Narrow" panose="020B0606020202030204" pitchFamily="34" charset="0"/>
              </a:rPr>
              <a:t>2. Arch Intern Med. 1997;157(9):978-984. JAMDA 2012; 13(8):688-691 </a:t>
            </a:r>
          </a:p>
          <a:p>
            <a:pPr lvl="0" defTabSz="914400">
              <a:defRPr/>
            </a:pPr>
            <a:r>
              <a:rPr lang="en-CA" sz="800" dirty="0">
                <a:solidFill>
                  <a:prstClr val="white"/>
                </a:solidFill>
                <a:latin typeface="Arial Narrow" panose="020B0606020202030204" pitchFamily="34" charset="0"/>
              </a:rPr>
              <a:t>3.  O'Donnell, </a:t>
            </a:r>
            <a:r>
              <a:rPr lang="en-CA" sz="800" dirty="0" err="1">
                <a:solidFill>
                  <a:prstClr val="white"/>
                </a:solidFill>
                <a:latin typeface="Arial Narrow" panose="020B0606020202030204" pitchFamily="34" charset="0"/>
              </a:rPr>
              <a:t>DenisNavare</a:t>
            </a:r>
            <a:r>
              <a:rPr lang="en-CA" sz="800" dirty="0">
                <a:solidFill>
                  <a:prstClr val="white"/>
                </a:solidFill>
                <a:latin typeface="Arial Narrow" panose="020B0606020202030204" pitchFamily="34" charset="0"/>
              </a:rPr>
              <a:t>, Hrishikesh et </a:t>
            </a:r>
            <a:r>
              <a:rPr lang="en-CA" sz="800" dirty="0" err="1">
                <a:solidFill>
                  <a:prstClr val="white"/>
                </a:solidFill>
                <a:latin typeface="Arial Narrow" panose="020B0606020202030204" pitchFamily="34" charset="0"/>
              </a:rPr>
              <a:t>al.Journal</a:t>
            </a:r>
            <a:r>
              <a:rPr lang="en-CA" sz="800" dirty="0">
                <a:solidFill>
                  <a:prstClr val="white"/>
                </a:solidFill>
                <a:latin typeface="Arial Narrow" panose="020B0606020202030204" pitchFamily="34" charset="0"/>
              </a:rPr>
              <a:t> of the American Medical Directors Association , Volume 18 , Issue 3 , B17</a:t>
            </a:r>
          </a:p>
          <a:p>
            <a:pPr lvl="0" defTabSz="914400">
              <a:defRPr/>
            </a:pPr>
            <a:r>
              <a:rPr lang="en-CA" sz="800" dirty="0">
                <a:solidFill>
                  <a:prstClr val="white"/>
                </a:solidFill>
                <a:latin typeface="Arial Narrow" panose="020B0606020202030204" pitchFamily="34" charset="0"/>
              </a:rPr>
              <a:t>4.  </a:t>
            </a:r>
            <a:r>
              <a:rPr lang="en-CA" sz="800" dirty="0" err="1">
                <a:solidFill>
                  <a:prstClr val="white"/>
                </a:solidFill>
                <a:latin typeface="Arial Narrow" panose="020B0606020202030204" pitchFamily="34" charset="0"/>
              </a:rPr>
              <a:t>Shurrab</a:t>
            </a:r>
            <a:r>
              <a:rPr lang="en-CA" sz="800" dirty="0">
                <a:solidFill>
                  <a:prstClr val="white"/>
                </a:solidFill>
                <a:latin typeface="Arial Narrow" panose="020B0606020202030204" pitchFamily="34" charset="0"/>
              </a:rPr>
              <a:t>, Mohammed et. al. J </a:t>
            </a:r>
            <a:r>
              <a:rPr lang="en-CA" sz="800" dirty="0" err="1">
                <a:solidFill>
                  <a:prstClr val="white"/>
                </a:solidFill>
                <a:latin typeface="Arial Narrow" panose="020B0606020202030204" pitchFamily="34" charset="0"/>
              </a:rPr>
              <a:t>Interv</a:t>
            </a:r>
            <a:r>
              <a:rPr lang="en-CA" sz="800" dirty="0">
                <a:solidFill>
                  <a:prstClr val="white"/>
                </a:solidFill>
                <a:latin typeface="Arial Narrow" panose="020B0606020202030204" pitchFamily="34" charset="0"/>
              </a:rPr>
              <a:t> Card </a:t>
            </a:r>
            <a:r>
              <a:rPr lang="en-CA" sz="800" dirty="0" err="1">
                <a:solidFill>
                  <a:prstClr val="white"/>
                </a:solidFill>
                <a:latin typeface="Arial Narrow" panose="020B0606020202030204" pitchFamily="34" charset="0"/>
              </a:rPr>
              <a:t>Electrophysiol</a:t>
            </a:r>
            <a:r>
              <a:rPr lang="en-CA" sz="800" dirty="0">
                <a:solidFill>
                  <a:prstClr val="white"/>
                </a:solidFill>
                <a:latin typeface="Arial Narrow" panose="020B0606020202030204" pitchFamily="34" charset="0"/>
              </a:rPr>
              <a:t> (2017) 48: 261. </a:t>
            </a:r>
          </a:p>
          <a:p>
            <a:pPr lvl="0" defTabSz="914400">
              <a:defRPr/>
            </a:pPr>
            <a:r>
              <a:rPr lang="en-CA" sz="800" dirty="0">
                <a:solidFill>
                  <a:prstClr val="white"/>
                </a:solidFill>
                <a:latin typeface="Arial Narrow" panose="020B0606020202030204" pitchFamily="34" charset="0"/>
              </a:rPr>
              <a:t>5. Shah, Reema et. </a:t>
            </a:r>
            <a:r>
              <a:rPr lang="en-CA" sz="800" dirty="0" err="1">
                <a:solidFill>
                  <a:prstClr val="white"/>
                </a:solidFill>
                <a:latin typeface="Arial Narrow" panose="020B0606020202030204" pitchFamily="34" charset="0"/>
              </a:rPr>
              <a:t>al.Medical</a:t>
            </a:r>
            <a:r>
              <a:rPr lang="en-CA" sz="800" dirty="0">
                <a:solidFill>
                  <a:prstClr val="white"/>
                </a:solidFill>
                <a:latin typeface="Arial Narrow" panose="020B0606020202030204" pitchFamily="34" charset="0"/>
              </a:rPr>
              <a:t> Care: October 2016 - Volume 54 - Issue 10 - p 907–912</a:t>
            </a:r>
          </a:p>
        </p:txBody>
      </p:sp>
    </p:spTree>
    <p:extLst>
      <p:ext uri="{BB962C8B-B14F-4D97-AF65-F5344CB8AC3E}">
        <p14:creationId xmlns:p14="http://schemas.microsoft.com/office/powerpoint/2010/main" val="89042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15900" y="70374"/>
            <a:ext cx="6626225" cy="1077218"/>
          </a:xfrm>
          <a:prstGeom prst="rect">
            <a:avLst/>
          </a:prstGeom>
          <a:noFill/>
        </p:spPr>
        <p:txBody>
          <a:bodyPr wrap="square">
            <a:spAutoFit/>
          </a:bodyPr>
          <a:lstStyle/>
          <a:p>
            <a:pPr lvl="0">
              <a:defRPr/>
            </a:pPr>
            <a:r>
              <a:rPr lang="en-US" sz="3200" b="1" dirty="0">
                <a:solidFill>
                  <a:srgbClr val="4C5053"/>
                </a:solidFill>
                <a:latin typeface="Arial Narrow" panose="020B0606020202030204" pitchFamily="34" charset="0"/>
                <a:cs typeface="Aharoni" panose="02010803020104030203" pitchFamily="2" charset="-79"/>
              </a:rPr>
              <a:t>Reflecting on Atrial Fibrillation Living in Long Term Care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6E398EE0-35DC-42EA-98C1-C1633B67EA3A}"/>
              </a:ext>
            </a:extLst>
          </p:cNvPr>
          <p:cNvSpPr txBox="1"/>
          <p:nvPr/>
        </p:nvSpPr>
        <p:spPr>
          <a:xfrm>
            <a:off x="165002" y="1341269"/>
            <a:ext cx="8697485" cy="5139869"/>
          </a:xfrm>
          <a:prstGeom prst="rect">
            <a:avLst/>
          </a:prstGeom>
          <a:noFill/>
        </p:spPr>
        <p:txBody>
          <a:bodyPr wrap="square" rtlCol="0">
            <a:spAutoFit/>
          </a:bodyPr>
          <a:lstStyle/>
          <a:p>
            <a:pPr marL="342900" indent="-342900">
              <a:buClr>
                <a:srgbClr val="13A985"/>
              </a:buClr>
              <a:buFont typeface="Wingdings" panose="05000000000000000000" pitchFamily="2" charset="2"/>
              <a:buChar char="§"/>
            </a:pPr>
            <a:r>
              <a:rPr lang="en-CA" sz="2400" b="1" dirty="0">
                <a:latin typeface="Arial Narrow" panose="020B0606020202030204" pitchFamily="34" charset="0"/>
              </a:rPr>
              <a:t>This elderly, frail and high-risk group of patients has a high prevalence of AF and a high risk of morbidity from strokes</a:t>
            </a:r>
          </a:p>
          <a:p>
            <a:endParaRPr lang="en-US" sz="2400" b="1" baseline="30000" dirty="0">
              <a:latin typeface="Arial Narrow" panose="020B0606020202030204" pitchFamily="34" charset="0"/>
            </a:endParaRPr>
          </a:p>
          <a:p>
            <a:pPr marL="342900" indent="-342900">
              <a:buClr>
                <a:srgbClr val="13A985"/>
              </a:buClr>
              <a:buFont typeface="Wingdings" panose="05000000000000000000" pitchFamily="2" charset="2"/>
              <a:buChar char="§"/>
            </a:pPr>
            <a:r>
              <a:rPr lang="en-CA" sz="2400" b="1" dirty="0">
                <a:latin typeface="Arial Narrow" panose="020B0606020202030204" pitchFamily="34" charset="0"/>
              </a:rPr>
              <a:t>Varied spectrum of patients live in LTC, from functionally independent to fully dependent</a:t>
            </a:r>
          </a:p>
          <a:p>
            <a:pPr>
              <a:buClr>
                <a:srgbClr val="13A985"/>
              </a:buClr>
            </a:pPr>
            <a:endParaRPr lang="en-US" sz="2400" b="1" dirty="0">
              <a:latin typeface="Arial Narrow" panose="020B0606020202030204" pitchFamily="34" charset="0"/>
            </a:endParaRPr>
          </a:p>
          <a:p>
            <a:pPr marL="342900" indent="-342900">
              <a:buClr>
                <a:srgbClr val="13A985"/>
              </a:buClr>
              <a:buFont typeface="Wingdings" panose="05000000000000000000" pitchFamily="2" charset="2"/>
              <a:buChar char="§"/>
            </a:pPr>
            <a:r>
              <a:rPr lang="en-CA" sz="2400" b="1" dirty="0">
                <a:latin typeface="Arial Narrow" panose="020B0606020202030204" pitchFamily="34" charset="0"/>
              </a:rPr>
              <a:t>These patients are often under treated with anticoagulation</a:t>
            </a:r>
          </a:p>
          <a:p>
            <a:pPr marL="342900" lvl="1" indent="-342900">
              <a:buClr>
                <a:srgbClr val="13A985"/>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13A985"/>
              </a:buClr>
              <a:buFont typeface="Wingdings" panose="05000000000000000000" pitchFamily="2" charset="2"/>
              <a:buChar char="§"/>
            </a:pPr>
            <a:r>
              <a:rPr lang="en-CA" sz="2400" b="1" dirty="0">
                <a:latin typeface="Arial Narrow" panose="020B0606020202030204" pitchFamily="34" charset="0"/>
              </a:rPr>
              <a:t>Individualisation of treatment is required</a:t>
            </a:r>
          </a:p>
          <a:p>
            <a:pPr marL="342900" indent="-342900">
              <a:buClr>
                <a:srgbClr val="13A985"/>
              </a:buClr>
              <a:buFont typeface="Wingdings" panose="05000000000000000000" pitchFamily="2" charset="2"/>
              <a:buChar char="§"/>
            </a:pPr>
            <a:endParaRPr lang="en-CA" sz="2400" b="1" dirty="0">
              <a:latin typeface="Arial Narrow" panose="020B0606020202030204" pitchFamily="34" charset="0"/>
            </a:endParaRPr>
          </a:p>
          <a:p>
            <a:pPr marL="342900" indent="-342900">
              <a:buClr>
                <a:srgbClr val="13A985"/>
              </a:buClr>
              <a:buFont typeface="Wingdings" panose="05000000000000000000" pitchFamily="2" charset="2"/>
              <a:buChar char="§"/>
            </a:pPr>
            <a:r>
              <a:rPr lang="en-CA" sz="2400" b="1" dirty="0">
                <a:latin typeface="Arial Narrow" panose="020B0606020202030204" pitchFamily="34" charset="0"/>
              </a:rPr>
              <a:t>No formal screening programs are in place in most LTC homes, this is worthy of consideration and identification and treatment of these patients is a valuable Quality Improvement Project</a:t>
            </a:r>
          </a:p>
          <a:p>
            <a:pPr>
              <a:buClr>
                <a:srgbClr val="0070C0"/>
              </a:buClr>
            </a:pPr>
            <a:endParaRPr lang="en-CA" sz="2400" b="1" dirty="0">
              <a:latin typeface="Arial Narrow" panose="020B0606020202030204" pitchFamily="34" charset="0"/>
            </a:endParaRPr>
          </a:p>
        </p:txBody>
      </p:sp>
      <p:sp>
        <p:nvSpPr>
          <p:cNvPr id="12" name="Rectangle 11">
            <a:extLst>
              <a:ext uri="{FF2B5EF4-FFF2-40B4-BE49-F238E27FC236}">
                <a16:creationId xmlns:a16="http://schemas.microsoft.com/office/drawing/2014/main" id="{A71D66CF-CE88-4BF6-9FED-A5128F57E584}"/>
              </a:ext>
            </a:extLst>
          </p:cNvPr>
          <p:cNvSpPr/>
          <p:nvPr/>
        </p:nvSpPr>
        <p:spPr>
          <a:xfrm>
            <a:off x="165002" y="6510612"/>
            <a:ext cx="6797569" cy="246221"/>
          </a:xfrm>
          <a:prstGeom prst="rect">
            <a:avLst/>
          </a:prstGeom>
        </p:spPr>
        <p:txBody>
          <a:bodyPr wrap="square">
            <a:spAutoFit/>
          </a:bodyPr>
          <a:lstStyle/>
          <a:p>
            <a:pPr lvl="0" defTabSz="914400">
              <a:defRPr/>
            </a:pPr>
            <a:r>
              <a:rPr lang="en-CA" sz="1000" dirty="0">
                <a:solidFill>
                  <a:prstClr val="white"/>
                </a:solidFill>
                <a:latin typeface="Arial Narrow" panose="020B0606020202030204" pitchFamily="34" charset="0"/>
              </a:rPr>
              <a:t>1. </a:t>
            </a:r>
            <a:r>
              <a:rPr lang="en-CA" sz="1000" dirty="0" err="1">
                <a:solidFill>
                  <a:prstClr val="white"/>
                </a:solidFill>
                <a:latin typeface="Arial Narrow" panose="020B0606020202030204" pitchFamily="34" charset="0"/>
              </a:rPr>
              <a:t>Stolker</a:t>
            </a:r>
            <a:r>
              <a:rPr lang="en-CA" sz="1000" dirty="0">
                <a:solidFill>
                  <a:prstClr val="white"/>
                </a:solidFill>
                <a:latin typeface="Arial Narrow" panose="020B0606020202030204" pitchFamily="34" charset="0"/>
              </a:rPr>
              <a:t> JM, et al. Circulation 2014; 130(15):1254-61.</a:t>
            </a:r>
          </a:p>
        </p:txBody>
      </p:sp>
    </p:spTree>
    <p:extLst>
      <p:ext uri="{BB962C8B-B14F-4D97-AF65-F5344CB8AC3E}">
        <p14:creationId xmlns:p14="http://schemas.microsoft.com/office/powerpoint/2010/main" val="17956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978366A4-13E4-42D9-82DF-77EAF337A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700" y="150382"/>
            <a:ext cx="2087898" cy="627123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Beth has decided she wants to take meds to prevent stroke. </a:t>
            </a:r>
            <a:endParaRPr lang="en-CA" sz="40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3536663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501511"/>
            <a:ext cx="7783077" cy="707886"/>
          </a:xfrm>
          <a:prstGeom prst="rect">
            <a:avLst/>
          </a:prstGeom>
        </p:spPr>
        <p:txBody>
          <a:bodyPr wrap="square">
            <a:spAutoFit/>
          </a:bodyPr>
          <a:lstStyle/>
          <a:p>
            <a:pPr algn="ctr">
              <a:defRPr/>
            </a:pPr>
            <a:r>
              <a:rPr lang="en-US" sz="4000" b="1" dirty="0">
                <a:solidFill>
                  <a:srgbClr val="4D5052"/>
                </a:solidFill>
                <a:latin typeface="Arial Narrow" panose="020B0606020202030204" pitchFamily="34" charset="0"/>
                <a:cs typeface="Candara"/>
              </a:rPr>
              <a:t>What would be your choice for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b="1" i="1" dirty="0">
                <a:solidFill>
                  <a:srgbClr val="13A985"/>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Warfarin to INR 2-3</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5mg bid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 </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150 mg bid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054"/>
            <a:ext cx="7051539"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FORTA (Fit for the Aged) List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14" name="Rectangle 13">
            <a:extLst>
              <a:ext uri="{FF2B5EF4-FFF2-40B4-BE49-F238E27FC236}">
                <a16:creationId xmlns:a16="http://schemas.microsoft.com/office/drawing/2014/main" id="{8C2D8975-0FE8-4353-9976-37B54D662EAC}"/>
              </a:ext>
            </a:extLst>
          </p:cNvPr>
          <p:cNvSpPr/>
          <p:nvPr/>
        </p:nvSpPr>
        <p:spPr>
          <a:xfrm>
            <a:off x="106230" y="6458198"/>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pic>
        <p:nvPicPr>
          <p:cNvPr id="9" name="Picture 8">
            <a:extLst>
              <a:ext uri="{FF2B5EF4-FFF2-40B4-BE49-F238E27FC236}">
                <a16:creationId xmlns:a16="http://schemas.microsoft.com/office/drawing/2014/main" id="{8BA3E8B0-E9A0-4FD9-BF09-120A7E72E15B}"/>
              </a:ext>
            </a:extLst>
          </p:cNvPr>
          <p:cNvPicPr>
            <a:picLocks noChangeAspect="1"/>
          </p:cNvPicPr>
          <p:nvPr/>
        </p:nvPicPr>
        <p:blipFill>
          <a:blip r:embed="rId5"/>
          <a:stretch>
            <a:fillRect/>
          </a:stretch>
        </p:blipFill>
        <p:spPr>
          <a:xfrm>
            <a:off x="1218887" y="1364371"/>
            <a:ext cx="6706226" cy="4823865"/>
          </a:xfrm>
          <a:prstGeom prst="rect">
            <a:avLst/>
          </a:prstGeom>
        </p:spPr>
      </p:pic>
    </p:spTree>
    <p:extLst>
      <p:ext uri="{BB962C8B-B14F-4D97-AF65-F5344CB8AC3E}">
        <p14:creationId xmlns:p14="http://schemas.microsoft.com/office/powerpoint/2010/main" val="3147686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054"/>
            <a:ext cx="705153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The FORTA (Fit for the Aged) List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14" name="Rectangle 13">
            <a:extLst>
              <a:ext uri="{FF2B5EF4-FFF2-40B4-BE49-F238E27FC236}">
                <a16:creationId xmlns:a16="http://schemas.microsoft.com/office/drawing/2014/main" id="{8C2D8975-0FE8-4353-9976-37B54D662EAC}"/>
              </a:ext>
            </a:extLst>
          </p:cNvPr>
          <p:cNvSpPr/>
          <p:nvPr/>
        </p:nvSpPr>
        <p:spPr>
          <a:xfrm>
            <a:off x="106230" y="6458198"/>
            <a:ext cx="679756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Wehling</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 Collins R, Gil VM, et al. Appropriateness of oral anticoagulants for the long-term treatment of atrial fibrillation in older people: results of an evidence-based review and international consensus validation process (OAC-FORTA 2016). Drugs Aging 2017; 34, 499-507</a:t>
            </a:r>
            <a:endParaRPr kumimoji="0" lang="de-DE"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8" name="Picture 7">
            <a:extLst>
              <a:ext uri="{FF2B5EF4-FFF2-40B4-BE49-F238E27FC236}">
                <a16:creationId xmlns:a16="http://schemas.microsoft.com/office/drawing/2014/main" id="{E49A4DDD-A5EB-47E7-B606-40BEEA4DBC36}"/>
              </a:ext>
            </a:extLst>
          </p:cNvPr>
          <p:cNvPicPr>
            <a:picLocks noChangeAspect="1"/>
          </p:cNvPicPr>
          <p:nvPr/>
        </p:nvPicPr>
        <p:blipFill>
          <a:blip r:embed="rId5"/>
          <a:stretch>
            <a:fillRect/>
          </a:stretch>
        </p:blipFill>
        <p:spPr>
          <a:xfrm>
            <a:off x="1143437" y="1325466"/>
            <a:ext cx="6857126" cy="4932409"/>
          </a:xfrm>
          <a:prstGeom prst="rect">
            <a:avLst/>
          </a:prstGeom>
        </p:spPr>
      </p:pic>
    </p:spTree>
    <p:extLst>
      <p:ext uri="{BB962C8B-B14F-4D97-AF65-F5344CB8AC3E}">
        <p14:creationId xmlns:p14="http://schemas.microsoft.com/office/powerpoint/2010/main" val="3335715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319"/>
            <a:ext cx="7051539"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The FORTA (Fit for the Aged) List Anticoagulants for Atrial Fibrillation</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14" name="Rectangle 13">
            <a:extLst>
              <a:ext uri="{FF2B5EF4-FFF2-40B4-BE49-F238E27FC236}">
                <a16:creationId xmlns:a16="http://schemas.microsoft.com/office/drawing/2014/main" id="{8C2D8975-0FE8-4353-9976-37B54D662EAC}"/>
              </a:ext>
            </a:extLst>
          </p:cNvPr>
          <p:cNvSpPr/>
          <p:nvPr/>
        </p:nvSpPr>
        <p:spPr>
          <a:xfrm>
            <a:off x="106230" y="6458198"/>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pic>
        <p:nvPicPr>
          <p:cNvPr id="3" name="Picture 2">
            <a:extLst>
              <a:ext uri="{FF2B5EF4-FFF2-40B4-BE49-F238E27FC236}">
                <a16:creationId xmlns:a16="http://schemas.microsoft.com/office/drawing/2014/main" id="{2AAA7800-D6D8-4504-A515-E22BBCB6EC6D}"/>
              </a:ext>
            </a:extLst>
          </p:cNvPr>
          <p:cNvPicPr>
            <a:picLocks noChangeAspect="1"/>
          </p:cNvPicPr>
          <p:nvPr/>
        </p:nvPicPr>
        <p:blipFill>
          <a:blip r:embed="rId5"/>
          <a:stretch>
            <a:fillRect/>
          </a:stretch>
        </p:blipFill>
        <p:spPr>
          <a:xfrm>
            <a:off x="1271244" y="1325465"/>
            <a:ext cx="6601511" cy="5069723"/>
          </a:xfrm>
          <a:prstGeom prst="rect">
            <a:avLst/>
          </a:prstGeom>
        </p:spPr>
      </p:pic>
    </p:spTree>
    <p:extLst>
      <p:ext uri="{BB962C8B-B14F-4D97-AF65-F5344CB8AC3E}">
        <p14:creationId xmlns:p14="http://schemas.microsoft.com/office/powerpoint/2010/main" val="262451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534826"/>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319"/>
            <a:ext cx="7051539"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2019 AGS* Beers Criteria for Potentially Inappropriate Medications: Drugs to be Used with Caution in Older Adults</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511" y="130572"/>
            <a:ext cx="2241940" cy="990843"/>
          </a:xfrm>
          <a:prstGeom prst="rect">
            <a:avLst/>
          </a:prstGeom>
        </p:spPr>
      </p:pic>
      <p:sp>
        <p:nvSpPr>
          <p:cNvPr id="14" name="Rectangle 13">
            <a:extLst>
              <a:ext uri="{FF2B5EF4-FFF2-40B4-BE49-F238E27FC236}">
                <a16:creationId xmlns:a16="http://schemas.microsoft.com/office/drawing/2014/main" id="{8C2D8975-0FE8-4353-9976-37B54D662EAC}"/>
              </a:ext>
            </a:extLst>
          </p:cNvPr>
          <p:cNvSpPr/>
          <p:nvPr/>
        </p:nvSpPr>
        <p:spPr>
          <a:xfrm>
            <a:off x="106230" y="6519908"/>
            <a:ext cx="6797569" cy="246221"/>
          </a:xfrm>
          <a:prstGeom prst="rect">
            <a:avLst/>
          </a:prstGeom>
        </p:spPr>
        <p:txBody>
          <a:bodyPr wrap="square">
            <a:spAutoFit/>
          </a:bodyPr>
          <a:lstStyle/>
          <a:p>
            <a:pPr lvl="0" defTabSz="914400">
              <a:defRPr/>
            </a:pPr>
            <a:r>
              <a:rPr lang="en-US" sz="1000" dirty="0">
                <a:solidFill>
                  <a:prstClr val="white"/>
                </a:solidFill>
                <a:latin typeface="Arial Narrow" panose="020B0606020202030204" pitchFamily="34" charset="0"/>
              </a:rPr>
              <a:t>2019 The American Geriatrics Society </a:t>
            </a:r>
            <a:endParaRPr lang="de-DE" sz="1000" dirty="0">
              <a:solidFill>
                <a:prstClr val="white"/>
              </a:solidFill>
              <a:latin typeface="Arial Narrow" panose="020B0606020202030204" pitchFamily="34" charset="0"/>
            </a:endParaRPr>
          </a:p>
        </p:txBody>
      </p:sp>
      <p:pic>
        <p:nvPicPr>
          <p:cNvPr id="5" name="Picture 4">
            <a:extLst>
              <a:ext uri="{FF2B5EF4-FFF2-40B4-BE49-F238E27FC236}">
                <a16:creationId xmlns:a16="http://schemas.microsoft.com/office/drawing/2014/main" id="{EFCADFA1-5CC7-4CAD-89DC-1178A48D5DF6}"/>
              </a:ext>
            </a:extLst>
          </p:cNvPr>
          <p:cNvPicPr>
            <a:picLocks noChangeAspect="1"/>
          </p:cNvPicPr>
          <p:nvPr/>
        </p:nvPicPr>
        <p:blipFill>
          <a:blip r:embed="rId5"/>
          <a:stretch>
            <a:fillRect/>
          </a:stretch>
        </p:blipFill>
        <p:spPr>
          <a:xfrm>
            <a:off x="45403" y="1784709"/>
            <a:ext cx="9053193" cy="2780316"/>
          </a:xfrm>
          <a:prstGeom prst="rect">
            <a:avLst/>
          </a:prstGeom>
          <a:ln>
            <a:noFill/>
          </a:ln>
          <a:effectLst>
            <a:outerShdw blurRad="292100" dist="139700" dir="2700000" algn="tl" rotWithShape="0">
              <a:srgbClr val="333333">
                <a:alpha val="65000"/>
              </a:srgbClr>
            </a:outerShdw>
          </a:effectLst>
        </p:spPr>
      </p:pic>
      <p:sp>
        <p:nvSpPr>
          <p:cNvPr id="12" name="ZoneTexte 7">
            <a:extLst>
              <a:ext uri="{FF2B5EF4-FFF2-40B4-BE49-F238E27FC236}">
                <a16:creationId xmlns:a16="http://schemas.microsoft.com/office/drawing/2014/main" id="{74C8C9E7-5FE1-4427-8B05-70C7DB998ED4}"/>
              </a:ext>
            </a:extLst>
          </p:cNvPr>
          <p:cNvSpPr txBox="1"/>
          <p:nvPr/>
        </p:nvSpPr>
        <p:spPr>
          <a:xfrm>
            <a:off x="161924" y="5875903"/>
            <a:ext cx="4147127" cy="261610"/>
          </a:xfrm>
          <a:prstGeom prst="rect">
            <a:avLst/>
          </a:prstGeom>
          <a:noFill/>
        </p:spPr>
        <p:txBody>
          <a:bodyPr wrap="square" rtlCol="0">
            <a:spAutoFit/>
          </a:bodyPr>
          <a:lstStyle/>
          <a:p>
            <a:r>
              <a:rPr lang="en-US" sz="1100" dirty="0">
                <a:latin typeface="Arial Narrow" panose="020B0606020202030204" pitchFamily="34" charset="0"/>
              </a:rPr>
              <a:t>*AGS: American Geriatrics Society </a:t>
            </a:r>
          </a:p>
        </p:txBody>
      </p:sp>
      <p:sp>
        <p:nvSpPr>
          <p:cNvPr id="13" name="ZoneTexte 7">
            <a:extLst>
              <a:ext uri="{FF2B5EF4-FFF2-40B4-BE49-F238E27FC236}">
                <a16:creationId xmlns:a16="http://schemas.microsoft.com/office/drawing/2014/main" id="{C9085B5B-17EA-439E-8314-77B4DA5B24E0}"/>
              </a:ext>
            </a:extLst>
          </p:cNvPr>
          <p:cNvSpPr txBox="1"/>
          <p:nvPr/>
        </p:nvSpPr>
        <p:spPr>
          <a:xfrm>
            <a:off x="161923" y="4830052"/>
            <a:ext cx="8772528" cy="276999"/>
          </a:xfrm>
          <a:prstGeom prst="rect">
            <a:avLst/>
          </a:prstGeom>
          <a:noFill/>
        </p:spPr>
        <p:txBody>
          <a:bodyPr wrap="square" rtlCol="0">
            <a:spAutoFit/>
          </a:bodyPr>
          <a:lstStyle/>
          <a:p>
            <a:pPr algn="ctr"/>
            <a:r>
              <a:rPr lang="en-US" sz="1200" b="1" dirty="0">
                <a:latin typeface="Arial Narrow" panose="020B0606020202030204" pitchFamily="34" charset="0"/>
              </a:rPr>
              <a:t>Quality of Evidence: Moderate; Strength of Recommendation: Strong</a:t>
            </a:r>
          </a:p>
        </p:txBody>
      </p:sp>
    </p:spTree>
    <p:extLst>
      <p:ext uri="{BB962C8B-B14F-4D97-AF65-F5344CB8AC3E}">
        <p14:creationId xmlns:p14="http://schemas.microsoft.com/office/powerpoint/2010/main" val="1017497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9" name="Picture 8">
            <a:extLst>
              <a:ext uri="{FF2B5EF4-FFF2-40B4-BE49-F238E27FC236}">
                <a16:creationId xmlns:a16="http://schemas.microsoft.com/office/drawing/2014/main" id="{6CB0C921-6463-4F73-9B6A-8C6243CB29B8}"/>
              </a:ext>
            </a:extLst>
          </p:cNvPr>
          <p:cNvPicPr>
            <a:picLocks noChangeAspect="1"/>
          </p:cNvPicPr>
          <p:nvPr/>
        </p:nvPicPr>
        <p:blipFill>
          <a:blip r:embed="rId5"/>
          <a:stretch>
            <a:fillRect/>
          </a:stretch>
        </p:blipFill>
        <p:spPr>
          <a:xfrm>
            <a:off x="395980" y="1166746"/>
            <a:ext cx="8352039" cy="4771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41770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6</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99363" y="1560159"/>
            <a:ext cx="5744637" cy="3970318"/>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3600" b="1" dirty="0">
                <a:latin typeface="Arial Narrow" panose="020B0606020202030204" pitchFamily="34" charset="0"/>
              </a:rPr>
              <a:t>Beth comes in for a routine diabetes follow up visit. </a:t>
            </a:r>
          </a:p>
          <a:p>
            <a:pPr marL="342900" indent="-342900">
              <a:buClr>
                <a:srgbClr val="00BF96"/>
              </a:buClr>
              <a:buFont typeface="Wingdings" panose="05000000000000000000" pitchFamily="2" charset="2"/>
              <a:buChar char="§"/>
            </a:pPr>
            <a:endParaRPr lang="en-US" sz="36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3600" b="1" dirty="0">
                <a:latin typeface="Arial Narrow" panose="020B0606020202030204" pitchFamily="34" charset="0"/>
              </a:rPr>
              <a:t>She feels ok, but occasionally feels her “heart skip”</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3" name="TextBox 12">
            <a:extLst>
              <a:ext uri="{FF2B5EF4-FFF2-40B4-BE49-F238E27FC236}">
                <a16:creationId xmlns:a16="http://schemas.microsoft.com/office/drawing/2014/main" id="{6E6785BD-F9E6-4BD6-99C6-E35114F8468C}"/>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09B0875B-A28D-460E-A809-FCD7FAB63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501511"/>
            <a:ext cx="778307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would be your choice for Beth?</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
        <p:nvSpPr>
          <p:cNvPr id="12" name="Content Placeholder 2">
            <a:extLst>
              <a:ext uri="{FF2B5EF4-FFF2-40B4-BE49-F238E27FC236}">
                <a16:creationId xmlns:a16="http://schemas.microsoft.com/office/drawing/2014/main" id="{BFE84752-7EC2-46A8-B611-5145EBF2908D}"/>
              </a:ext>
            </a:extLst>
          </p:cNvPr>
          <p:cNvSpPr txBox="1">
            <a:spLocks/>
          </p:cNvSpPr>
          <p:nvPr/>
        </p:nvSpPr>
        <p:spPr>
          <a:xfrm>
            <a:off x="116605" y="2683922"/>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Warfarin to INR 2-3</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Apixaban 5mg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Apixaban 2.5 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Dabigitran</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150 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Dabigatran 110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60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err="1">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18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 30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Rivaroxaban 20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8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14" name="Straight Arrow Connector 13">
            <a:extLst>
              <a:ext uri="{FF2B5EF4-FFF2-40B4-BE49-F238E27FC236}">
                <a16:creationId xmlns:a16="http://schemas.microsoft.com/office/drawing/2014/main" id="{F38EC027-0BB3-4270-9A86-3843C29AC291}"/>
              </a:ext>
            </a:extLst>
          </p:cNvPr>
          <p:cNvCxnSpPr/>
          <p:nvPr/>
        </p:nvCxnSpPr>
        <p:spPr>
          <a:xfrm>
            <a:off x="3124103" y="4174437"/>
            <a:ext cx="1168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0494E00-931B-4EF8-88DA-063218387ED1}"/>
              </a:ext>
            </a:extLst>
          </p:cNvPr>
          <p:cNvSpPr txBox="1"/>
          <p:nvPr/>
        </p:nvSpPr>
        <p:spPr>
          <a:xfrm>
            <a:off x="4403634" y="3857676"/>
            <a:ext cx="2274073" cy="646331"/>
          </a:xfrm>
          <a:prstGeom prst="rect">
            <a:avLst/>
          </a:prstGeom>
          <a:solidFill>
            <a:srgbClr val="83F1D7"/>
          </a:solidFill>
        </p:spPr>
        <p:txBody>
          <a:bodyPr wrap="square" rtlCol="0">
            <a:spAutoFit/>
          </a:bodyPr>
          <a:lstStyle/>
          <a:p>
            <a:pPr algn="ctr"/>
            <a:r>
              <a:rPr lang="en-CA" b="1" dirty="0">
                <a:latin typeface="Arial Narrow" panose="020B0606020202030204" pitchFamily="34" charset="0"/>
              </a:rPr>
              <a:t>Why not the lower apixaban dose?</a:t>
            </a:r>
            <a:endParaRPr lang="en-US" b="1" dirty="0">
              <a:latin typeface="Arial Narrow" panose="020B0606020202030204" pitchFamily="34" charset="0"/>
            </a:endParaRPr>
          </a:p>
        </p:txBody>
      </p:sp>
    </p:spTree>
    <p:extLst>
      <p:ext uri="{BB962C8B-B14F-4D97-AF65-F5344CB8AC3E}">
        <p14:creationId xmlns:p14="http://schemas.microsoft.com/office/powerpoint/2010/main" val="7465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978366A4-13E4-42D9-82DF-77EAF337A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700" y="150382"/>
            <a:ext cx="2087898" cy="627123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Beth is worried about using these meds </a:t>
            </a:r>
          </a:p>
          <a:p>
            <a:pPr lvl="0" algn="ctr">
              <a:defRPr/>
            </a:pPr>
            <a:r>
              <a:rPr lang="en-CA" sz="4000" b="1" dirty="0">
                <a:solidFill>
                  <a:prstClr val="white">
                    <a:lumMod val="95000"/>
                  </a:prstClr>
                </a:solidFill>
                <a:latin typeface="Arial Narrow" panose="020B0606020202030204" pitchFamily="34" charset="0"/>
                <a:cs typeface="Candara"/>
              </a:rPr>
              <a:t>at her age  </a:t>
            </a:r>
            <a:endParaRPr lang="en-CA" sz="40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4200030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55654"/>
            <a:ext cx="7783077" cy="769441"/>
          </a:xfrm>
          <a:prstGeom prst="rect">
            <a:avLst/>
          </a:prstGeom>
        </p:spPr>
        <p:txBody>
          <a:bodyPr wrap="square">
            <a:spAutoFit/>
          </a:bodyPr>
          <a:lstStyle/>
          <a:p>
            <a:pPr lvl="0" algn="ctr">
              <a:defRPr/>
            </a:pPr>
            <a:r>
              <a:rPr lang="en-US" sz="4400" b="1" dirty="0">
                <a:solidFill>
                  <a:srgbClr val="4D5052"/>
                </a:solidFill>
                <a:latin typeface="Arial Narrow" panose="020B0606020202030204" pitchFamily="34" charset="0"/>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her you’ll put her on ASA</a:t>
            </a:r>
          </a:p>
          <a:p>
            <a:pPr marL="914400" lvl="1" indent="-457200" algn="l" defTabSz="914377">
              <a:lnSpc>
                <a:spcPct val="100000"/>
              </a:lnSpc>
              <a:spcBef>
                <a:spcPts val="600"/>
              </a:spcBef>
              <a:buFont typeface="+mj-lt"/>
              <a:buAutoNum type="arabicPeriod"/>
            </a:pPr>
            <a:r>
              <a:rPr lang="en-US"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her Warfarin may be a better choice due to her age, and can monitor blood levels</a:t>
            </a:r>
          </a:p>
          <a:p>
            <a:pPr marL="914400" lvl="1" indent="-457200" algn="l" defTabSz="914377">
              <a:lnSpc>
                <a:spcPct val="100000"/>
              </a:lnSpc>
              <a:spcBef>
                <a:spcPts val="600"/>
              </a:spcBef>
              <a:buFont typeface="+mj-lt"/>
              <a:buAutoNum type="arabicPeriod"/>
            </a:pPr>
            <a:r>
              <a:rPr lang="en-US" sz="2800" b="1" dirty="0">
                <a:solidFill>
                  <a:prstClr val="black"/>
                </a:solidFill>
                <a:latin typeface="Arial Narrow" panose="020B0606020202030204" pitchFamily="34" charset="0"/>
                <a:ea typeface="Lato" panose="020F0502020204030203" pitchFamily="34" charset="0"/>
                <a:cs typeface="Lato" panose="020F0502020204030203" pitchFamily="34" charset="0"/>
              </a:rPr>
              <a:t>Stroke risk LOW, so no meds actually really needed</a:t>
            </a:r>
          </a:p>
          <a:p>
            <a:pPr marL="914400" lvl="1" indent="-457200" algn="l" defTabSz="914377">
              <a:lnSpc>
                <a:spcPct val="100000"/>
              </a:lnSpc>
              <a:spcBef>
                <a:spcPts val="600"/>
              </a:spcBef>
              <a:buFont typeface="+mj-lt"/>
              <a:buAutoNum type="arabicPeriod"/>
            </a:pPr>
            <a:r>
              <a:rPr lang="en-US" sz="2800" b="1" dirty="0">
                <a:solidFill>
                  <a:prstClr val="black"/>
                </a:solidFill>
                <a:latin typeface="Arial Narrow" panose="020B0606020202030204" pitchFamily="34" charset="0"/>
                <a:ea typeface="Lato" panose="020F0502020204030203" pitchFamily="34" charset="0"/>
                <a:cs typeface="Lato" panose="020F0502020204030203" pitchFamily="34" charset="0"/>
              </a:rPr>
              <a:t>DOAC outcomes in the elderly consistent with clinical trials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669313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925"/>
            <a:ext cx="662622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Aging and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2" name="Arrow: Up 1">
            <a:extLst>
              <a:ext uri="{FF2B5EF4-FFF2-40B4-BE49-F238E27FC236}">
                <a16:creationId xmlns:a16="http://schemas.microsoft.com/office/drawing/2014/main" id="{898E10ED-683E-47E4-A3A7-D27A17AE711C}"/>
              </a:ext>
            </a:extLst>
          </p:cNvPr>
          <p:cNvSpPr/>
          <p:nvPr/>
        </p:nvSpPr>
        <p:spPr>
          <a:xfrm>
            <a:off x="1041400" y="1790399"/>
            <a:ext cx="1016000" cy="4019544"/>
          </a:xfrm>
          <a:prstGeom prst="upArrow">
            <a:avLst/>
          </a:prstGeom>
          <a:gradFill>
            <a:gsLst>
              <a:gs pos="73000">
                <a:srgbClr val="F9A16B"/>
              </a:gs>
              <a:gs pos="48000">
                <a:srgbClr val="F6FC7E"/>
              </a:gs>
              <a:gs pos="22000">
                <a:srgbClr val="13A985"/>
              </a:gs>
              <a:gs pos="0">
                <a:srgbClr val="7FF1D6"/>
              </a:gs>
              <a:gs pos="100000">
                <a:srgbClr val="FE385E"/>
              </a:gs>
            </a:gsLs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ZoneTexte 9">
            <a:extLst>
              <a:ext uri="{FF2B5EF4-FFF2-40B4-BE49-F238E27FC236}">
                <a16:creationId xmlns:a16="http://schemas.microsoft.com/office/drawing/2014/main" id="{A1EC65F8-C1B8-493E-BED5-B21E74DE6B60}"/>
              </a:ext>
            </a:extLst>
          </p:cNvPr>
          <p:cNvSpPr txBox="1"/>
          <p:nvPr/>
        </p:nvSpPr>
        <p:spPr>
          <a:xfrm>
            <a:off x="2146820" y="2420560"/>
            <a:ext cx="2380730" cy="332398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Stroke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Dementia</a:t>
            </a: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Falls</a:t>
            </a: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Bleeding</a:t>
            </a:r>
          </a:p>
        </p:txBody>
      </p:sp>
      <p:sp>
        <p:nvSpPr>
          <p:cNvPr id="10" name="ZoneTexte 8">
            <a:extLst>
              <a:ext uri="{FF2B5EF4-FFF2-40B4-BE49-F238E27FC236}">
                <a16:creationId xmlns:a16="http://schemas.microsoft.com/office/drawing/2014/main" id="{CF80D4F9-490F-4446-B801-012AF951FB72}"/>
              </a:ext>
            </a:extLst>
          </p:cNvPr>
          <p:cNvSpPr txBox="1"/>
          <p:nvPr/>
        </p:nvSpPr>
        <p:spPr>
          <a:xfrm>
            <a:off x="226325" y="2261800"/>
            <a:ext cx="725655" cy="49244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Age</a:t>
            </a:r>
          </a:p>
        </p:txBody>
      </p:sp>
      <p:pic>
        <p:nvPicPr>
          <p:cNvPr id="4" name="Picture 3" descr="A close up of a scale&#10;&#10;Description automatically generated">
            <a:extLst>
              <a:ext uri="{FF2B5EF4-FFF2-40B4-BE49-F238E27FC236}">
                <a16:creationId xmlns:a16="http://schemas.microsoft.com/office/drawing/2014/main" id="{B959CE76-3852-4BB8-B1B3-BCDF2AC8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2494" y="2101515"/>
            <a:ext cx="4833154" cy="4437440"/>
          </a:xfrm>
          <a:prstGeom prst="rect">
            <a:avLst/>
          </a:prstGeom>
        </p:spPr>
      </p:pic>
      <p:sp>
        <p:nvSpPr>
          <p:cNvPr id="13" name="ZoneTexte 10">
            <a:extLst>
              <a:ext uri="{FF2B5EF4-FFF2-40B4-BE49-F238E27FC236}">
                <a16:creationId xmlns:a16="http://schemas.microsoft.com/office/drawing/2014/main" id="{7E9D896E-9788-4C00-A526-C9DE21134945}"/>
              </a:ext>
            </a:extLst>
          </p:cNvPr>
          <p:cNvSpPr txBox="1"/>
          <p:nvPr/>
        </p:nvSpPr>
        <p:spPr>
          <a:xfrm>
            <a:off x="4959350" y="1374900"/>
            <a:ext cx="3771900" cy="997196"/>
          </a:xfrm>
          <a:prstGeom prst="rect">
            <a:avLst/>
          </a:prstGeom>
          <a:noFill/>
        </p:spPr>
        <p:txBody>
          <a:bodyPr wrap="square" lIns="0" tIns="0" rIns="0" bIns="0" rtlCol="0">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CA" sz="2400" b="1" i="1"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For most elderly patients, the benefits of anticoagulation outweigh the risks</a:t>
            </a:r>
          </a:p>
        </p:txBody>
      </p:sp>
    </p:spTree>
    <p:extLst>
      <p:ext uri="{BB962C8B-B14F-4D97-AF65-F5344CB8AC3E}">
        <p14:creationId xmlns:p14="http://schemas.microsoft.com/office/powerpoint/2010/main" val="7573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 presetClass="entr" presetSubtype="0" fill="hold" grpId="0" nodeType="withEffect">
                                  <p:stCondLst>
                                    <p:cond delay="250"/>
                                  </p:stCondLst>
                                  <p:childTnLst>
                                    <p:set>
                                      <p:cBhvr>
                                        <p:cTn id="9" dur="1" fill="hold">
                                          <p:stCondLst>
                                            <p:cond delay="9"/>
                                          </p:stCondLst>
                                        </p:cTn>
                                        <p:tgtEl>
                                          <p:spTgt spid="10"/>
                                        </p:tgtEl>
                                        <p:attrNameLst>
                                          <p:attrName>style.visibility</p:attrName>
                                        </p:attrNameLst>
                                      </p:cBhvr>
                                      <p:to>
                                        <p:strVal val="visible"/>
                                      </p:to>
                                    </p:set>
                                  </p:childTnLst>
                                </p:cTn>
                              </p:par>
                              <p:par>
                                <p:cTn id="10" presetID="22" presetClass="entr" presetSubtype="8" fill="hold" grpId="0" nodeType="with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50"/>
                                        <p:tgtEl>
                                          <p:spTgt spid="9"/>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3" y="23796"/>
            <a:ext cx="717010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DOACs vs. Warfarin in Patients with Atrial Fibrillation (AF) : Impact on Bleeding Risk by Age</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417019"/>
            <a:ext cx="4341263" cy="400110"/>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 Diener HC, et al. Eur Heart J. 2016 Feb 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9">
            <a:extLst>
              <a:ext uri="{FF2B5EF4-FFF2-40B4-BE49-F238E27FC236}">
                <a16:creationId xmlns:a16="http://schemas.microsoft.com/office/drawing/2014/main" id="{02B41809-2BB5-4D1C-BD4B-CB4E9DB8D0B5}"/>
              </a:ext>
            </a:extLst>
          </p:cNvPr>
          <p:cNvGraphicFramePr>
            <a:graphicFrameLocks noGrp="1"/>
          </p:cNvGraphicFramePr>
          <p:nvPr>
            <p:extLst>
              <p:ext uri="{D42A27DB-BD31-4B8C-83A1-F6EECF244321}">
                <p14:modId xmlns:p14="http://schemas.microsoft.com/office/powerpoint/2010/main" val="2033585798"/>
              </p:ext>
            </p:extLst>
          </p:nvPr>
        </p:nvGraphicFramePr>
        <p:xfrm>
          <a:off x="17405" y="1505434"/>
          <a:ext cx="9109709" cy="4406693"/>
        </p:xfrm>
        <a:graphic>
          <a:graphicData uri="http://schemas.openxmlformats.org/drawingml/2006/table">
            <a:tbl>
              <a:tblPr firstRow="1" bandRow="1"/>
              <a:tblGrid>
                <a:gridCol w="16459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95388">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781173">
                  <a:extLst>
                    <a:ext uri="{9D8B030D-6E8A-4147-A177-3AD203B41FA5}">
                      <a16:colId xmlns:a16="http://schemas.microsoft.com/office/drawing/2014/main" val="20003"/>
                    </a:ext>
                  </a:extLst>
                </a:gridCol>
              </a:tblGrid>
              <a:tr h="367536">
                <a:tc rowSpan="2"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Trial, agent and dose</a:t>
                      </a:r>
                    </a:p>
                  </a:txBody>
                  <a:tcPr anchor="b">
                    <a:lnL w="12700" cap="flat" cmpd="sng" algn="ctr">
                      <a:solidFill>
                        <a:srgbClr val="1B1A5A"/>
                      </a:solidFill>
                      <a:prstDash val="solid"/>
                      <a:round/>
                      <a:headEnd type="none" w="med" len="med"/>
                      <a:tailEnd type="none" w="med" len="med"/>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00BF96"/>
                    </a:solidFill>
                  </a:tcPr>
                </a:tc>
                <a:tc rowSpan="2" hMerge="1">
                  <a:txBody>
                    <a:bodyPr/>
                    <a:lstStyle/>
                    <a:p>
                      <a:pPr algn="l"/>
                      <a:endParaRPr lang="en-CA" sz="1300" baseline="0" dirty="0"/>
                    </a:p>
                  </a:txBody>
                  <a:tcPr anchor="b">
                    <a:solidFill>
                      <a:srgbClr val="A3B7B8">
                        <a:alpha val="20000"/>
                      </a:srgbClr>
                    </a:solidFill>
                  </a:tcPr>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Age</a:t>
                      </a:r>
                    </a:p>
                  </a:txBody>
                  <a:tcPr anchor="b">
                    <a:lnL>
                      <a:noFill/>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00BF96"/>
                    </a:solidFill>
                  </a:tcPr>
                </a:tc>
                <a:tc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aseline="0" dirty="0">
                          <a:solidFill>
                            <a:schemeClr val="bg1"/>
                          </a:solidFill>
                          <a:latin typeface="Arial Narrow" panose="020B0606020202030204" pitchFamily="34" charset="0"/>
                        </a:rPr>
                        <a:t>Event rate, %/year</a:t>
                      </a:r>
                    </a:p>
                  </a:txBody>
                  <a:tcPr anchor="b">
                    <a:lnL>
                      <a:noFill/>
                    </a:lnL>
                    <a:lnR>
                      <a:noFill/>
                    </a:lnR>
                    <a:lnT w="12700" cap="flat" cmpd="sng" algn="ctr">
                      <a:solidFill>
                        <a:srgbClr val="1B1A5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F96"/>
                    </a:solidFill>
                  </a:tcPr>
                </a:tc>
                <a:tc hMerge="1">
                  <a:txBody>
                    <a:bodyPr/>
                    <a:lstStyle/>
                    <a:p>
                      <a:pPr algn="l"/>
                      <a:endParaRPr lang="en-CA" sz="1300" baseline="0" dirty="0"/>
                    </a:p>
                  </a:txBody>
                  <a:tcPr anchor="b"/>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Hazard ratio </a:t>
                      </a:r>
                      <a:br>
                        <a:rPr lang="en-CA" sz="1800" baseline="0" dirty="0">
                          <a:solidFill>
                            <a:schemeClr val="bg1"/>
                          </a:solidFill>
                          <a:latin typeface="Arial Narrow" panose="020B0606020202030204" pitchFamily="34" charset="0"/>
                        </a:rPr>
                      </a:br>
                      <a:r>
                        <a:rPr lang="en-CA" sz="1800" baseline="0" dirty="0">
                          <a:solidFill>
                            <a:schemeClr val="bg1"/>
                          </a:solidFill>
                          <a:latin typeface="Arial Narrow" panose="020B0606020202030204" pitchFamily="34" charset="0"/>
                        </a:rPr>
                        <a:t>(95% CI)</a:t>
                      </a:r>
                    </a:p>
                  </a:txBody>
                  <a:tcPr anchor="b">
                    <a:lnL>
                      <a:noFill/>
                    </a:lnL>
                    <a:lnR w="12700" cap="flat" cmpd="sng" algn="ctr">
                      <a:solidFill>
                        <a:srgbClr val="1B1A5A"/>
                      </a:solidFill>
                      <a:prstDash val="solid"/>
                      <a:round/>
                      <a:headEnd type="none" w="med" len="med"/>
                      <a:tailEnd type="none" w="med" len="med"/>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00BF96"/>
                    </a:solidFill>
                  </a:tcPr>
                </a:tc>
                <a:extLst>
                  <a:ext uri="{0D108BD9-81ED-4DB2-BD59-A6C34878D82A}">
                    <a16:rowId xmlns:a16="http://schemas.microsoft.com/office/drawing/2014/main" val="10005"/>
                  </a:ext>
                </a:extLst>
              </a:tr>
              <a:tr h="442517">
                <a:tc gridSpan="2" vMerge="1">
                  <a:txBody>
                    <a:bodyPr/>
                    <a:lstStyle/>
                    <a:p>
                      <a:pPr algn="l"/>
                      <a:endParaRPr lang="en-CA" sz="1300" baseline="0" dirty="0"/>
                    </a:p>
                  </a:txBody>
                  <a:tcPr anchor="b"/>
                </a:tc>
                <a:tc hMerge="1" vMerge="1">
                  <a:txBody>
                    <a:bodyPr/>
                    <a:lstStyle/>
                    <a:p>
                      <a:endParaRPr lang="en-CA"/>
                    </a:p>
                  </a:txBody>
                  <a:tcPr/>
                </a:tc>
                <a:tc vMerge="1">
                  <a:txBody>
                    <a:bodyPr/>
                    <a:lstStyle/>
                    <a:p>
                      <a:endParaRPr lang="en-CA"/>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DOAC</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F9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Warfarin</a:t>
                      </a:r>
                    </a:p>
                  </a:txBody>
                  <a:tcPr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F96"/>
                    </a:solidFill>
                  </a:tcPr>
                </a:tc>
                <a:tc vMerge="1">
                  <a:txBody>
                    <a:bodyPr/>
                    <a:lstStyle/>
                    <a:p>
                      <a:pPr algn="l"/>
                      <a:endParaRPr lang="en-CA" sz="1300" baseline="0" dirty="0"/>
                    </a:p>
                  </a:txBody>
                  <a:tcPr anchor="b"/>
                </a:tc>
                <a:extLst>
                  <a:ext uri="{0D108BD9-81ED-4DB2-BD59-A6C34878D82A}">
                    <a16:rowId xmlns:a16="http://schemas.microsoft.com/office/drawing/2014/main" val="10000"/>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ARISTOTLE</a:t>
                      </a:r>
                    </a:p>
                  </a:txBody>
                  <a:tcPr anchor="ctr">
                    <a:lnL w="12700" cap="flat" cmpd="sng" algn="ctr">
                      <a:solidFill>
                        <a:srgbClr val="1B1A5A"/>
                      </a:solidFill>
                      <a:prstDash val="solid"/>
                      <a:round/>
                      <a:headEnd type="none" w="med" len="med"/>
                      <a:tailEnd type="none" w="med" len="med"/>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Apixaban 5 mg bid</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to &lt; 75</a:t>
                      </a:r>
                    </a:p>
                    <a:p>
                      <a:pPr marL="182880" algn="ctr"/>
                      <a:r>
                        <a:rPr lang="en-CA" sz="1600" baseline="0" dirty="0">
                          <a:latin typeface="Arial Narrow" panose="020B0606020202030204" pitchFamily="34" charset="0"/>
                        </a:rPr>
                        <a:t>≥ 75</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1.2</a:t>
                      </a:r>
                    </a:p>
                    <a:p>
                      <a:pPr algn="ctr"/>
                      <a:r>
                        <a:rPr lang="en-CA" sz="1600" baseline="0" dirty="0">
                          <a:latin typeface="Arial Narrow" panose="020B0606020202030204" pitchFamily="34" charset="0"/>
                        </a:rPr>
                        <a:t>2.0</a:t>
                      </a:r>
                    </a:p>
                    <a:p>
                      <a:pPr algn="ctr"/>
                      <a:r>
                        <a:rPr lang="en-CA" sz="1600" baseline="0" dirty="0">
                          <a:latin typeface="Arial Narrow" panose="020B0606020202030204" pitchFamily="34" charset="0"/>
                        </a:rPr>
                        <a:t>3.3</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1.5</a:t>
                      </a:r>
                    </a:p>
                    <a:p>
                      <a:pPr algn="ctr"/>
                      <a:r>
                        <a:rPr lang="en-CA" sz="1600" baseline="0" dirty="0">
                          <a:latin typeface="Arial Narrow" panose="020B0606020202030204" pitchFamily="34" charset="0"/>
                        </a:rPr>
                        <a:t>2.8</a:t>
                      </a:r>
                    </a:p>
                    <a:p>
                      <a:pPr algn="ctr"/>
                      <a:r>
                        <a:rPr lang="en-CA" sz="1600" baseline="0" dirty="0">
                          <a:latin typeface="Arial Narrow" panose="020B0606020202030204" pitchFamily="34" charset="0"/>
                        </a:rPr>
                        <a:t>5.2</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0.78 (0.55-1.11)</a:t>
                      </a:r>
                    </a:p>
                    <a:p>
                      <a:pPr algn="ctr"/>
                      <a:r>
                        <a:rPr lang="en-CA" sz="1600" baseline="0" dirty="0">
                          <a:latin typeface="Arial Narrow" panose="020B0606020202030204" pitchFamily="34" charset="0"/>
                        </a:rPr>
                        <a:t>0.71 (0.56-0.89)</a:t>
                      </a:r>
                    </a:p>
                    <a:p>
                      <a:pPr algn="ctr"/>
                      <a:r>
                        <a:rPr lang="en-CA" sz="1600" baseline="0" dirty="0">
                          <a:latin typeface="Arial Narrow" panose="020B0606020202030204" pitchFamily="34" charset="0"/>
                        </a:rPr>
                        <a:t>0.64 (0.52-0.79)</a:t>
                      </a:r>
                    </a:p>
                  </a:txBody>
                  <a:tcPr anchor="ctr">
                    <a:lnL>
                      <a:noFill/>
                    </a:lnL>
                    <a:lnR w="12700" cap="flat" cmpd="sng" algn="ctr">
                      <a:solidFill>
                        <a:srgbClr val="1B1A5A"/>
                      </a:solidFill>
                      <a:prstDash val="solid"/>
                      <a:round/>
                      <a:headEnd type="none" w="med" len="med"/>
                      <a:tailEnd type="none" w="med" len="med"/>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3716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RE-LY</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Dabigatran 110 mg bid</a:t>
                      </a:r>
                    </a:p>
                    <a:p>
                      <a:pPr marL="182880" marR="0" indent="0" algn="ctr" defTabSz="914400" rtl="0" eaLnBrk="1" fontAlgn="auto" latinLnBrk="0" hangingPunct="1">
                        <a:lnSpc>
                          <a:spcPct val="100000"/>
                        </a:lnSpc>
                        <a:spcBef>
                          <a:spcPts val="0"/>
                        </a:spcBef>
                        <a:spcAft>
                          <a:spcPts val="0"/>
                        </a:spcAft>
                        <a:buClrTx/>
                        <a:buSzTx/>
                        <a:buFontTx/>
                        <a:buNone/>
                        <a:tabLst/>
                        <a:defRPr/>
                      </a:pPr>
                      <a:br>
                        <a:rPr lang="en-CA" sz="1600" baseline="0" dirty="0">
                          <a:latin typeface="Arial Narrow" panose="020B0606020202030204" pitchFamily="34" charset="0"/>
                        </a:rPr>
                      </a:br>
                      <a:r>
                        <a:rPr lang="en-CA" sz="1600" baseline="0" dirty="0">
                          <a:latin typeface="Arial Narrow" panose="020B0606020202030204" pitchFamily="34" charset="0"/>
                        </a:rPr>
                        <a:t>Dabigatran 150 mg bid</a:t>
                      </a:r>
                    </a:p>
                  </a:txBody>
                  <a:tcPr anchor="ctr">
                    <a:lnL>
                      <a:noFill/>
                    </a:lnL>
                    <a:lnR>
                      <a:noFill/>
                    </a:lnR>
                    <a:lnT>
                      <a:noFill/>
                    </a:lnT>
                    <a:lnB>
                      <a:noFill/>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p>
                      <a:pPr marL="1588" indent="0" algn="ctr"/>
                      <a:endParaRPr lang="en-CA" sz="1600" baseline="0" dirty="0">
                        <a:latin typeface="Arial Narrow" panose="020B0606020202030204" pitchFamily="34" charset="0"/>
                      </a:endParaRPr>
                    </a:p>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1.89</a:t>
                      </a:r>
                    </a:p>
                    <a:p>
                      <a:pPr algn="ctr"/>
                      <a:r>
                        <a:rPr lang="en-CA" sz="1600" baseline="0" dirty="0">
                          <a:latin typeface="Arial Narrow" panose="020B0606020202030204" pitchFamily="34" charset="0"/>
                        </a:rPr>
                        <a:t>4.43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2.12</a:t>
                      </a:r>
                    </a:p>
                    <a:p>
                      <a:pPr algn="ctr"/>
                      <a:r>
                        <a:rPr lang="en-CA" sz="1600" baseline="0" dirty="0">
                          <a:latin typeface="Arial Narrow" panose="020B0606020202030204" pitchFamily="34" charset="0"/>
                        </a:rPr>
                        <a:t>5.10</a:t>
                      </a:r>
                    </a:p>
                  </a:txBody>
                  <a:tcPr anchor="ctr">
                    <a:lnL>
                      <a:noFill/>
                    </a:lnL>
                    <a:lnR>
                      <a:noFill/>
                    </a:lnR>
                    <a:lnT>
                      <a:noFill/>
                    </a:lnT>
                    <a:lnB>
                      <a:noFill/>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txBody>
                  <a:tcPr anchor="ctr">
                    <a:lnL>
                      <a:noFill/>
                    </a:lnL>
                    <a:lnR>
                      <a:noFill/>
                    </a:lnR>
                    <a:lnT>
                      <a:noFill/>
                    </a:lnT>
                    <a:lnB>
                      <a:noFill/>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0.62 (0.50-0.77)</a:t>
                      </a:r>
                    </a:p>
                    <a:p>
                      <a:pPr algn="ctr"/>
                      <a:r>
                        <a:rPr lang="en-CA" sz="1600" baseline="0" dirty="0">
                          <a:latin typeface="Arial Narrow" panose="020B0606020202030204" pitchFamily="34" charset="0"/>
                        </a:rPr>
                        <a:t>1.01 (0.83-1.23)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0.70 (0.57-0.86)</a:t>
                      </a:r>
                    </a:p>
                    <a:p>
                      <a:pPr algn="ctr"/>
                      <a:r>
                        <a:rPr lang="en-CA" sz="1600" baseline="0" dirty="0">
                          <a:latin typeface="Arial Narrow" panose="020B0606020202030204" pitchFamily="34" charset="0"/>
                        </a:rPr>
                        <a:t>1.18 (0.98-1.42)</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2"/>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ROCKET AF</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Rivaroxaban 20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to &lt;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2.21</a:t>
                      </a:r>
                    </a:p>
                    <a:p>
                      <a:pPr algn="ctr"/>
                      <a:r>
                        <a:rPr lang="en-CA" sz="1600" baseline="0" dirty="0">
                          <a:latin typeface="Arial Narrow" panose="020B0606020202030204" pitchFamily="34" charset="0"/>
                        </a:rPr>
                        <a:t>3.03</a:t>
                      </a:r>
                    </a:p>
                    <a:p>
                      <a:pPr algn="ctr"/>
                      <a:r>
                        <a:rPr lang="en-CA" sz="1600" baseline="0" dirty="0">
                          <a:latin typeface="Arial Narrow" panose="020B0606020202030204" pitchFamily="34" charset="0"/>
                        </a:rPr>
                        <a:t>4.86</a:t>
                      </a:r>
                    </a:p>
                  </a:txBody>
                  <a:tcPr anchor="ctr">
                    <a:lnL>
                      <a:noFill/>
                    </a:lnL>
                    <a:lnR>
                      <a:noFill/>
                    </a:lnR>
                    <a:lnT>
                      <a:noFill/>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4.40</a:t>
                      </a:r>
                    </a:p>
                  </a:txBody>
                  <a:tcPr anchor="ctr">
                    <a:lnL>
                      <a:noFill/>
                    </a:lnL>
                    <a:lnR>
                      <a:noFill/>
                    </a:lnR>
                    <a:lnT>
                      <a:noFill/>
                    </a:lnT>
                    <a:lnB>
                      <a:noFill/>
                    </a:lnB>
                    <a:lnTlToBr w="12700" cmpd="sng">
                      <a:noFill/>
                      <a:prstDash val="solid"/>
                    </a:lnTlToBr>
                    <a:lnBlToTr w="12700" cmpd="sng">
                      <a:noFill/>
                      <a:prstDash val="solid"/>
                    </a:lnBlToTr>
                    <a:solidFill>
                      <a:srgbClr val="E8FCF7"/>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1.02 (0.71-1.46)</a:t>
                      </a:r>
                    </a:p>
                    <a:p>
                      <a:pPr algn="ctr"/>
                      <a:r>
                        <a:rPr lang="en-CA" sz="1600" baseline="0" dirty="0">
                          <a:latin typeface="Arial Narrow" panose="020B0606020202030204" pitchFamily="34" charset="0"/>
                        </a:rPr>
                        <a:t>0.94 (0.73-1.21)</a:t>
                      </a:r>
                    </a:p>
                    <a:p>
                      <a:pPr algn="ctr"/>
                      <a:r>
                        <a:rPr lang="en-CA" sz="1600" baseline="0" dirty="0">
                          <a:latin typeface="Arial Narrow" panose="020B0606020202030204" pitchFamily="34" charset="0"/>
                        </a:rPr>
                        <a:t>1.11 (0.92-1.34)</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ENGAGE AF-TIMI</a:t>
                      </a:r>
                    </a:p>
                  </a:txBody>
                  <a:tcPr anchor="ctr">
                    <a:lnL w="12700" cap="flat" cmpd="sng" algn="ctr">
                      <a:solidFill>
                        <a:srgbClr val="1B1A5A"/>
                      </a:solidFill>
                      <a:prstDash val="solid"/>
                      <a:round/>
                      <a:headEnd type="none" w="med" len="med"/>
                      <a:tailEnd type="none" w="med" len="med"/>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Edoxaban 60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588" algn="ctr"/>
                      <a:r>
                        <a:rPr lang="en-CA" sz="1600" baseline="0" dirty="0">
                          <a:latin typeface="Arial Narrow" panose="020B0606020202030204" pitchFamily="34" charset="0"/>
                        </a:rPr>
                        <a:t>&lt; 75</a:t>
                      </a:r>
                    </a:p>
                    <a:p>
                      <a:pPr marL="0" indent="1588" algn="ctr"/>
                      <a:r>
                        <a:rPr lang="en-CA" sz="1600" baseline="0" dirty="0">
                          <a:latin typeface="Arial Narrow" panose="020B0606020202030204" pitchFamily="34" charset="0"/>
                        </a:rPr>
                        <a:t>≥ 75</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2.02</a:t>
                      </a:r>
                    </a:p>
                    <a:p>
                      <a:pPr algn="ctr"/>
                      <a:r>
                        <a:rPr lang="en-CA" sz="1600" baseline="0" dirty="0">
                          <a:latin typeface="Arial Narrow" panose="020B0606020202030204" pitchFamily="34" charset="0"/>
                        </a:rPr>
                        <a:t>4.01</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2.62</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4.83</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0.83 (0.70-0.99)</a:t>
                      </a:r>
                    </a:p>
                  </a:txBody>
                  <a:tcPr anchor="ctr">
                    <a:lnL>
                      <a:noFill/>
                    </a:lnL>
                    <a:lnR w="12700" cap="flat" cmpd="sng" algn="ctr">
                      <a:solidFill>
                        <a:srgbClr val="1B1A5A"/>
                      </a:solidFill>
                      <a:prstDash val="solid"/>
                      <a:round/>
                      <a:headEnd type="none" w="med" len="med"/>
                      <a:tailEnd type="none" w="med" len="med"/>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C1F7E9"/>
                    </a:solidFill>
                  </a:tcPr>
                </a:tc>
                <a:extLst>
                  <a:ext uri="{0D108BD9-81ED-4DB2-BD59-A6C34878D82A}">
                    <a16:rowId xmlns:a16="http://schemas.microsoft.com/office/drawing/2014/main" val="10004"/>
                  </a:ext>
                </a:extLst>
              </a:tr>
            </a:tbl>
          </a:graphicData>
        </a:graphic>
      </p:graphicFrame>
      <p:sp>
        <p:nvSpPr>
          <p:cNvPr id="14" name="Rectangle 13">
            <a:extLst>
              <a:ext uri="{FF2B5EF4-FFF2-40B4-BE49-F238E27FC236}">
                <a16:creationId xmlns:a16="http://schemas.microsoft.com/office/drawing/2014/main" id="{683007ED-928E-4FF1-A008-F015354885EC}"/>
              </a:ext>
            </a:extLst>
          </p:cNvPr>
          <p:cNvSpPr/>
          <p:nvPr/>
        </p:nvSpPr>
        <p:spPr>
          <a:xfrm>
            <a:off x="7637806" y="2855760"/>
            <a:ext cx="365760" cy="228600"/>
          </a:xfrm>
          <a:prstGeom prst="rect">
            <a:avLst/>
          </a:prstGeom>
          <a:noFill/>
          <a:ln w="19050">
            <a:solidFill>
              <a:srgbClr val="22E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80993F-7195-4F77-B871-9A3ED8BE792D}"/>
              </a:ext>
            </a:extLst>
          </p:cNvPr>
          <p:cNvSpPr/>
          <p:nvPr/>
        </p:nvSpPr>
        <p:spPr>
          <a:xfrm>
            <a:off x="7637806" y="3455420"/>
            <a:ext cx="365760" cy="228600"/>
          </a:xfrm>
          <a:prstGeom prst="rect">
            <a:avLst/>
          </a:prstGeom>
          <a:noFill/>
          <a:ln w="19050">
            <a:solidFill>
              <a:srgbClr val="22E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7F70AD-927E-4AF0-94CF-E5B193467FBE}"/>
              </a:ext>
            </a:extLst>
          </p:cNvPr>
          <p:cNvSpPr/>
          <p:nvPr/>
        </p:nvSpPr>
        <p:spPr>
          <a:xfrm>
            <a:off x="7637806" y="4200295"/>
            <a:ext cx="365760" cy="228600"/>
          </a:xfrm>
          <a:prstGeom prst="rect">
            <a:avLst/>
          </a:prstGeom>
          <a:noFill/>
          <a:ln w="19050">
            <a:solidFill>
              <a:srgbClr val="22E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4E0C48-C134-4B75-B06B-36362580EB5C}"/>
              </a:ext>
            </a:extLst>
          </p:cNvPr>
          <p:cNvSpPr/>
          <p:nvPr/>
        </p:nvSpPr>
        <p:spPr>
          <a:xfrm>
            <a:off x="7637806" y="5056211"/>
            <a:ext cx="365760" cy="228600"/>
          </a:xfrm>
          <a:prstGeom prst="rect">
            <a:avLst/>
          </a:prstGeom>
          <a:noFill/>
          <a:ln w="19050">
            <a:solidFill>
              <a:srgbClr val="22E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0D3F93-6399-405B-B237-0DE41E9F9591}"/>
              </a:ext>
            </a:extLst>
          </p:cNvPr>
          <p:cNvSpPr/>
          <p:nvPr/>
        </p:nvSpPr>
        <p:spPr>
          <a:xfrm>
            <a:off x="7637806" y="5518570"/>
            <a:ext cx="365760" cy="228600"/>
          </a:xfrm>
          <a:prstGeom prst="rect">
            <a:avLst/>
          </a:prstGeom>
          <a:noFill/>
          <a:ln w="19050">
            <a:solidFill>
              <a:srgbClr val="22E6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39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55654"/>
            <a:ext cx="7783077"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Tell her you’ll put her on ASA</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Tell her Warfarin may be a better choice due to her age, and can monitor blood levels</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Stroke risk LOW, so no meds actually really needed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28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DOAC outcomes in the elderly consistent with clinical trials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479501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978366A4-13E4-42D9-82DF-77EAF337A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700" y="150382"/>
            <a:ext cx="2087898" cy="627123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Beth has heard there is no antidote and she is worried about bleeding on apixaban.</a:t>
            </a:r>
            <a:endParaRPr lang="en-CA" sz="40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2254188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55654"/>
            <a:ext cx="7783077"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Switch her to warfarin to have availability of Vit K</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all meds as she is right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Explain that an antidote is coming for the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Xa</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inhibitors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Switch her to dabigatran 110 mg bid which has an antidote now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idarucizumab</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Explain to her that in fact her risk of dying from a bleed is much less on DOACs than on warfarin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74707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6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3" y="23796"/>
            <a:ext cx="717010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Major bleeds on DOAC are </a:t>
            </a:r>
            <a:r>
              <a:rPr lang="en-US" sz="2800" b="1" dirty="0">
                <a:solidFill>
                  <a:srgbClr val="22E6B7"/>
                </a:solidFill>
                <a:latin typeface="Arial Narrow" panose="020B0606020202030204" pitchFamily="34" charset="0"/>
                <a:cs typeface="Aharoni" panose="02010803020104030203" pitchFamily="2" charset="-79"/>
              </a:rPr>
              <a:t>34% </a:t>
            </a:r>
            <a:r>
              <a:rPr lang="en-US" sz="2800" b="1" dirty="0">
                <a:solidFill>
                  <a:prstClr val="black">
                    <a:lumMod val="75000"/>
                    <a:lumOff val="25000"/>
                  </a:prstClr>
                </a:solidFill>
                <a:latin typeface="Arial Narrow" panose="020B0606020202030204" pitchFamily="34" charset="0"/>
                <a:cs typeface="Aharoni" panose="02010803020104030203" pitchFamily="2" charset="-79"/>
              </a:rPr>
              <a:t>less likely to                        lead to death than bleeds occurring with VKAs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21" name="Table 20">
            <a:extLst>
              <a:ext uri="{FF2B5EF4-FFF2-40B4-BE49-F238E27FC236}">
                <a16:creationId xmlns:a16="http://schemas.microsoft.com/office/drawing/2014/main" id="{8AE54182-BEB5-4EA7-BBAC-E76EBFCD6DEC}"/>
              </a:ext>
            </a:extLst>
          </p:cNvPr>
          <p:cNvGraphicFramePr>
            <a:graphicFrameLocks noGrp="1"/>
          </p:cNvGraphicFramePr>
          <p:nvPr>
            <p:extLst>
              <p:ext uri="{D42A27DB-BD31-4B8C-83A1-F6EECF244321}">
                <p14:modId xmlns:p14="http://schemas.microsoft.com/office/powerpoint/2010/main" val="3148927629"/>
              </p:ext>
            </p:extLst>
          </p:nvPr>
        </p:nvGraphicFramePr>
        <p:xfrm>
          <a:off x="161925" y="1432692"/>
          <a:ext cx="8820151" cy="4490719"/>
        </p:xfrm>
        <a:graphic>
          <a:graphicData uri="http://schemas.openxmlformats.org/drawingml/2006/table">
            <a:tbl>
              <a:tblPr firstRow="1" bandRow="1"/>
              <a:tblGrid>
                <a:gridCol w="1449749">
                  <a:extLst>
                    <a:ext uri="{9D8B030D-6E8A-4147-A177-3AD203B41FA5}">
                      <a16:colId xmlns:a16="http://schemas.microsoft.com/office/drawing/2014/main" val="20000"/>
                    </a:ext>
                  </a:extLst>
                </a:gridCol>
                <a:gridCol w="299074">
                  <a:extLst>
                    <a:ext uri="{9D8B030D-6E8A-4147-A177-3AD203B41FA5}">
                      <a16:colId xmlns:a16="http://schemas.microsoft.com/office/drawing/2014/main" val="20001"/>
                    </a:ext>
                  </a:extLst>
                </a:gridCol>
                <a:gridCol w="532251">
                  <a:extLst>
                    <a:ext uri="{9D8B030D-6E8A-4147-A177-3AD203B41FA5}">
                      <a16:colId xmlns:a16="http://schemas.microsoft.com/office/drawing/2014/main" val="20002"/>
                    </a:ext>
                  </a:extLst>
                </a:gridCol>
                <a:gridCol w="608286">
                  <a:extLst>
                    <a:ext uri="{9D8B030D-6E8A-4147-A177-3AD203B41FA5}">
                      <a16:colId xmlns:a16="http://schemas.microsoft.com/office/drawing/2014/main" val="20003"/>
                    </a:ext>
                  </a:extLst>
                </a:gridCol>
                <a:gridCol w="760358">
                  <a:extLst>
                    <a:ext uri="{9D8B030D-6E8A-4147-A177-3AD203B41FA5}">
                      <a16:colId xmlns:a16="http://schemas.microsoft.com/office/drawing/2014/main" val="20004"/>
                    </a:ext>
                  </a:extLst>
                </a:gridCol>
                <a:gridCol w="760358">
                  <a:extLst>
                    <a:ext uri="{9D8B030D-6E8A-4147-A177-3AD203B41FA5}">
                      <a16:colId xmlns:a16="http://schemas.microsoft.com/office/drawing/2014/main" val="20005"/>
                    </a:ext>
                  </a:extLst>
                </a:gridCol>
                <a:gridCol w="912429">
                  <a:extLst>
                    <a:ext uri="{9D8B030D-6E8A-4147-A177-3AD203B41FA5}">
                      <a16:colId xmlns:a16="http://schemas.microsoft.com/office/drawing/2014/main" val="20006"/>
                    </a:ext>
                  </a:extLst>
                </a:gridCol>
                <a:gridCol w="1444680">
                  <a:extLst>
                    <a:ext uri="{9D8B030D-6E8A-4147-A177-3AD203B41FA5}">
                      <a16:colId xmlns:a16="http://schemas.microsoft.com/office/drawing/2014/main" val="20007"/>
                    </a:ext>
                  </a:extLst>
                </a:gridCol>
                <a:gridCol w="2052966">
                  <a:extLst>
                    <a:ext uri="{9D8B030D-6E8A-4147-A177-3AD203B41FA5}">
                      <a16:colId xmlns:a16="http://schemas.microsoft.com/office/drawing/2014/main" val="20008"/>
                    </a:ext>
                  </a:extLst>
                </a:gridCol>
              </a:tblGrid>
              <a:tr h="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endParaRPr lang="en-CA" sz="18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gridSpan="3">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DOAC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hMerge="1">
                  <a:txBody>
                    <a:bodyPr/>
                    <a:lstStyle/>
                    <a:p>
                      <a:endParaRPr lang="en-US"/>
                    </a:p>
                  </a:txBody>
                  <a:tcPr/>
                </a:tc>
                <a:tc hMerge="1">
                  <a:txBody>
                    <a:bodyPr/>
                    <a:lstStyle/>
                    <a:p>
                      <a:endParaRPr lang="en-CA"/>
                    </a:p>
                  </a:txBody>
                  <a:tcPr/>
                </a:tc>
                <a:tc gridSpan="2">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VKA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hMerge="1">
                  <a:txBody>
                    <a:bodyPr/>
                    <a:lstStyle/>
                    <a:p>
                      <a:endParaRPr lang="en-CA"/>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en-CA" sz="18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Odds Ratio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Odds Ratio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en-CA" sz="1600" dirty="0">
                          <a:solidFill>
                            <a:schemeClr val="bg1"/>
                          </a:solidFill>
                          <a:latin typeface="Arial Narrow" panose="020B0606020202030204" pitchFamily="34" charset="0"/>
                        </a:rPr>
                        <a:t>Study or Subgroup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hMerge="1">
                  <a:txBody>
                    <a:bodyPr/>
                    <a:lstStyle/>
                    <a:p>
                      <a:endParaRPr lang="en-US"/>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Weight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M-H, Random, 95%</a:t>
                      </a:r>
                      <a:r>
                        <a:rPr lang="en-CA" sz="1600" baseline="0" dirty="0">
                          <a:solidFill>
                            <a:schemeClr val="bg1"/>
                          </a:solidFill>
                          <a:latin typeface="Arial Narrow" panose="020B0606020202030204" pitchFamily="34" charset="0"/>
                        </a:rPr>
                        <a:t> CI</a:t>
                      </a:r>
                      <a:endParaRPr lang="en-CA" sz="16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bg1"/>
                          </a:solidFill>
                          <a:latin typeface="Arial Narrow" panose="020B0606020202030204" pitchFamily="34" charset="0"/>
                        </a:rPr>
                        <a:t>M-H,</a:t>
                      </a:r>
                      <a:r>
                        <a:rPr lang="en-CA" sz="1600" baseline="0" dirty="0">
                          <a:solidFill>
                            <a:schemeClr val="bg1"/>
                          </a:solidFill>
                          <a:latin typeface="Arial Narrow" panose="020B0606020202030204" pitchFamily="34" charset="0"/>
                        </a:rPr>
                        <a:t> Random, 95% CI</a:t>
                      </a:r>
                      <a:endParaRPr lang="en-CA" sz="16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1"/>
                  </a:ext>
                </a:extLst>
              </a:tr>
              <a:tr h="227806">
                <a:tc gridSpan="3">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en-CA" sz="1800" b="1" dirty="0">
                          <a:solidFill>
                            <a:srgbClr val="00BF96"/>
                          </a:solidFill>
                          <a:latin typeface="Arial Narrow" panose="020B0606020202030204" pitchFamily="34" charset="0"/>
                        </a:rPr>
                        <a:t>AF Population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1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1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1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40359">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dirty="0">
                          <a:solidFill>
                            <a:schemeClr val="tx1"/>
                          </a:solidFill>
                          <a:latin typeface="Arial Narrow" panose="020B0606020202030204" pitchFamily="34" charset="0"/>
                          <a:cs typeface="Arial" pitchFamily="34" charset="0"/>
                        </a:rPr>
                        <a:t>ARISTOTLE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462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cs typeface="Arial" pitchFamily="34" charset="0"/>
                        </a:rPr>
                        <a:t>22,9%</a:t>
                      </a:r>
                      <a:endParaRPr lang="en-CA" sz="16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latin typeface="Arial Narrow" panose="020B0606020202030204" pitchFamily="34" charset="0"/>
                          <a:cs typeface="Arial" pitchFamily="34" charset="0"/>
                        </a:rPr>
                        <a:t>0.86 (0.33, 1.35)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3302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dirty="0">
                          <a:solidFill>
                            <a:schemeClr val="tx1"/>
                          </a:solidFill>
                          <a:latin typeface="Arial Narrow" panose="020B0606020202030204" pitchFamily="34" charset="0"/>
                          <a:cs typeface="Arial" pitchFamily="34" charset="0"/>
                        </a:rPr>
                        <a:t>ENGAGE AF-TIMI </a:t>
                      </a:r>
                      <a:r>
                        <a:rPr lang="en-CA" sz="1400" dirty="0">
                          <a:solidFill>
                            <a:schemeClr val="tx1"/>
                          </a:solidFill>
                          <a:latin typeface="Arial Narrow" panose="020B0606020202030204" pitchFamily="34" charset="0"/>
                          <a:cs typeface="Arial" pitchFamily="34" charset="0"/>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672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524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31,0%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600" dirty="0">
                          <a:solidFill>
                            <a:schemeClr val="tx1"/>
                          </a:solidFill>
                          <a:latin typeface="Arial Narrow" panose="020B0606020202030204" pitchFamily="34" charset="0"/>
                          <a:cs typeface="Arial" pitchFamily="34" charset="0"/>
                        </a:rPr>
                        <a:t>0.67</a:t>
                      </a:r>
                      <a:r>
                        <a:rPr lang="en-CA" sz="1600" baseline="0" dirty="0">
                          <a:solidFill>
                            <a:schemeClr val="tx1"/>
                          </a:solidFill>
                          <a:latin typeface="Arial Narrow" panose="020B0606020202030204" pitchFamily="34" charset="0"/>
                          <a:cs typeface="Arial" pitchFamily="34" charset="0"/>
                        </a:rPr>
                        <a:t> </a:t>
                      </a:r>
                      <a:r>
                        <a:rPr lang="en-CA" sz="1600" dirty="0">
                          <a:solidFill>
                            <a:schemeClr val="tx1"/>
                          </a:solidFill>
                          <a:latin typeface="Arial Narrow" panose="020B0606020202030204" pitchFamily="34" charset="0"/>
                          <a:cs typeface="Arial" pitchFamily="34" charset="0"/>
                        </a:rPr>
                        <a:t>(0.46,</a:t>
                      </a:r>
                      <a:r>
                        <a:rPr lang="en-CA" sz="1600" baseline="0" dirty="0">
                          <a:solidFill>
                            <a:schemeClr val="tx1"/>
                          </a:solidFill>
                          <a:latin typeface="Arial Narrow" panose="020B0606020202030204" pitchFamily="34" charset="0"/>
                          <a:cs typeface="Arial" pitchFamily="34" charset="0"/>
                        </a:rPr>
                        <a:t> </a:t>
                      </a:r>
                      <a:r>
                        <a:rPr lang="en-CA" sz="1600" dirty="0">
                          <a:solidFill>
                            <a:schemeClr val="tx1"/>
                          </a:solidFill>
                          <a:latin typeface="Arial Narrow" panose="020B0606020202030204" pitchFamily="34" charset="0"/>
                          <a:cs typeface="Arial" pitchFamily="34" charset="0"/>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314959">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dirty="0">
                          <a:solidFill>
                            <a:schemeClr val="tx1"/>
                          </a:solidFill>
                          <a:latin typeface="Arial Narrow" panose="020B0606020202030204" pitchFamily="34" charset="0"/>
                          <a:cs typeface="Arial" pitchFamily="34" charset="0"/>
                        </a:rPr>
                        <a:t>J-ROCKET</a:t>
                      </a:r>
                      <a:r>
                        <a:rPr lang="en-CA" sz="1600" baseline="0" dirty="0">
                          <a:solidFill>
                            <a:schemeClr val="tx1"/>
                          </a:solidFill>
                          <a:latin typeface="Arial Narrow" panose="020B0606020202030204" pitchFamily="34" charset="0"/>
                          <a:cs typeface="Arial" pitchFamily="34" charset="0"/>
                        </a:rPr>
                        <a:t> AF</a:t>
                      </a:r>
                      <a:endParaRPr lang="en-CA" sz="16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600" dirty="0">
                          <a:solidFill>
                            <a:schemeClr val="tx1"/>
                          </a:solidFill>
                          <a:latin typeface="Arial Narrow" panose="020B0606020202030204" pitchFamily="34" charset="0"/>
                          <a:cs typeface="Arial" pitchFamily="34" charset="0"/>
                        </a:rPr>
                        <a:t>0.36 (0.04, 3.76)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a:solidFill>
                            <a:schemeClr val="tx1"/>
                          </a:solidFill>
                          <a:latin typeface="Arial Narrow" panose="020B0606020202030204" pitchFamily="34" charset="0"/>
                          <a:cs typeface="Arial" pitchFamily="34" charset="0"/>
                        </a:rPr>
                        <a:t>RE-LY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421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18.4%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600" dirty="0">
                          <a:solidFill>
                            <a:schemeClr val="tx1"/>
                          </a:solidFill>
                          <a:latin typeface="Arial Narrow" panose="020B0606020202030204" pitchFamily="34" charset="0"/>
                          <a:cs typeface="Arial" pitchFamily="34" charset="0"/>
                        </a:rPr>
                        <a:t>0.74 (0.45, 1.23)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a:solidFill>
                            <a:schemeClr val="tx1"/>
                          </a:solidFill>
                          <a:latin typeface="Arial Narrow" panose="020B0606020202030204" pitchFamily="34" charset="0"/>
                          <a:cs typeface="Arial" pitchFamily="34" charset="0"/>
                        </a:rPr>
                        <a:t>ROCKET</a:t>
                      </a:r>
                      <a:r>
                        <a:rPr lang="en-CA" sz="1600" baseline="0">
                          <a:solidFill>
                            <a:schemeClr val="tx1"/>
                          </a:solidFill>
                          <a:latin typeface="Arial Narrow" panose="020B0606020202030204" pitchFamily="34" charset="0"/>
                          <a:cs typeface="Arial" pitchFamily="34" charset="0"/>
                        </a:rPr>
                        <a:t> AF</a:t>
                      </a:r>
                      <a:endParaRPr lang="en-CA" sz="160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395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386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20.1%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600" dirty="0">
                          <a:solidFill>
                            <a:schemeClr val="tx1"/>
                          </a:solidFill>
                          <a:latin typeface="Arial Narrow" panose="020B0606020202030204" pitchFamily="34" charset="0"/>
                          <a:cs typeface="Arial" pitchFamily="34" charset="0"/>
                        </a:rPr>
                        <a:t>0.44 (0.27, 0.72)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dirty="0">
                          <a:solidFill>
                            <a:schemeClr val="tx1"/>
                          </a:solidFill>
                          <a:latin typeface="Arial Narrow" panose="020B0606020202030204" pitchFamily="34" charset="0"/>
                          <a:cs typeface="Arial" pitchFamily="34" charset="0"/>
                        </a:rPr>
                        <a:t>Subtotal (95%)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US" sz="24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1816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CA" sz="160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a:latin typeface="Arial Narrow" panose="020B0606020202030204" pitchFamily="34" charset="0"/>
                          <a:cs typeface="Arial" pitchFamily="34" charset="0"/>
                        </a:rPr>
                        <a:t>1820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solidFill>
                            <a:schemeClr val="tx1"/>
                          </a:solidFill>
                          <a:latin typeface="Arial Narrow" panose="020B0606020202030204" pitchFamily="34" charset="0"/>
                          <a:cs typeface="Arial" pitchFamily="34" charset="0"/>
                        </a:rPr>
                        <a:t>93.2%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600" dirty="0">
                          <a:solidFill>
                            <a:schemeClr val="tx1"/>
                          </a:solidFill>
                          <a:latin typeface="Arial Narrow" panose="020B0606020202030204" pitchFamily="34" charset="0"/>
                          <a:cs typeface="Arial" pitchFamily="34" charset="0"/>
                        </a:rPr>
                        <a:t>0.66 (0.52, 0.84)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8"/>
                  </a:ext>
                </a:extLst>
              </a:tr>
              <a:tr h="265178">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600">
                          <a:solidFill>
                            <a:schemeClr val="tx1"/>
                          </a:solidFill>
                          <a:latin typeface="Arial Narrow" panose="020B0606020202030204" pitchFamily="34" charset="0"/>
                          <a:cs typeface="Arial" pitchFamily="34" charset="0"/>
                        </a:rPr>
                        <a:t>Total 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143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CA" sz="1600" dirty="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600" dirty="0">
                          <a:latin typeface="Arial Narrow" panose="020B0606020202030204" pitchFamily="34" charset="0"/>
                          <a:cs typeface="Arial" pitchFamily="34" charset="0"/>
                        </a:rPr>
                        <a:t>211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40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40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6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9"/>
                  </a:ext>
                </a:extLst>
              </a:tr>
              <a:tr h="241378">
                <a:tc gridSpan="7">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en-CA" sz="1200" dirty="0">
                          <a:solidFill>
                            <a:schemeClr val="tx1"/>
                          </a:solidFill>
                          <a:latin typeface="Arial Narrow" panose="020B0606020202030204" pitchFamily="34" charset="0"/>
                        </a:rPr>
                        <a:t>Heterogeneity:</a:t>
                      </a:r>
                      <a:r>
                        <a:rPr lang="en-CA" sz="1200" baseline="0" dirty="0">
                          <a:solidFill>
                            <a:schemeClr val="tx1"/>
                          </a:solidFill>
                          <a:latin typeface="Arial Narrow" panose="020B0606020202030204" pitchFamily="34" charset="0"/>
                        </a:rPr>
                        <a:t> Tau</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0,01; Chi</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4,40, </a:t>
                      </a:r>
                      <a:r>
                        <a:rPr lang="en-CA" sz="1200" baseline="0" dirty="0" err="1">
                          <a:solidFill>
                            <a:schemeClr val="tx1"/>
                          </a:solidFill>
                          <a:latin typeface="Arial Narrow" panose="020B0606020202030204" pitchFamily="34" charset="0"/>
                        </a:rPr>
                        <a:t>df</a:t>
                      </a:r>
                      <a:r>
                        <a:rPr lang="en-CA" sz="1200" baseline="0" dirty="0">
                          <a:solidFill>
                            <a:schemeClr val="tx1"/>
                          </a:solidFill>
                          <a:latin typeface="Arial Narrow" panose="020B0606020202030204" pitchFamily="34" charset="0"/>
                        </a:rPr>
                        <a:t>= 4 (P= 0,35); 1</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9%</a:t>
                      </a:r>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sz="1200">
                        <a:solidFill>
                          <a:schemeClr val="tx1"/>
                        </a:solidFill>
                        <a:latin typeface="Lato"/>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endParaRPr lang="en-CA" sz="16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0"/>
                  </a:ext>
                </a:extLst>
              </a:tr>
              <a:tr h="370840">
                <a:tc gridSpan="6">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rPr>
                        <a:t>Test for overall</a:t>
                      </a:r>
                      <a:r>
                        <a:rPr lang="en-CA" sz="1200" baseline="0" dirty="0">
                          <a:solidFill>
                            <a:schemeClr val="tx1"/>
                          </a:solidFill>
                          <a:latin typeface="Arial Narrow" panose="020B0606020202030204" pitchFamily="34" charset="0"/>
                        </a:rPr>
                        <a:t> effect: Z = 3,39 (P = 0,0007)</a:t>
                      </a:r>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6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1"/>
                  </a:ext>
                </a:extLst>
              </a:tr>
            </a:tbl>
          </a:graphicData>
        </a:graphic>
      </p:graphicFrame>
      <p:sp>
        <p:nvSpPr>
          <p:cNvPr id="22" name="Line 37">
            <a:extLst>
              <a:ext uri="{FF2B5EF4-FFF2-40B4-BE49-F238E27FC236}">
                <a16:creationId xmlns:a16="http://schemas.microsoft.com/office/drawing/2014/main" id="{828A7874-7DFE-412B-A9B9-F79EE7425FE2}"/>
              </a:ext>
            </a:extLst>
          </p:cNvPr>
          <p:cNvSpPr>
            <a:spLocks noChangeShapeType="1"/>
          </p:cNvSpPr>
          <p:nvPr/>
        </p:nvSpPr>
        <p:spPr bwMode="auto">
          <a:xfrm>
            <a:off x="7674948" y="3926868"/>
            <a:ext cx="457200" cy="0"/>
          </a:xfrm>
          <a:prstGeom prst="line">
            <a:avLst/>
          </a:prstGeom>
          <a:solidFill>
            <a:srgbClr val="203174"/>
          </a:solidFill>
          <a:ln w="9525">
            <a:solidFill>
              <a:srgbClr val="13A985"/>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cxnSp>
        <p:nvCxnSpPr>
          <p:cNvPr id="23" name="Straight Connector 22">
            <a:extLst>
              <a:ext uri="{FF2B5EF4-FFF2-40B4-BE49-F238E27FC236}">
                <a16:creationId xmlns:a16="http://schemas.microsoft.com/office/drawing/2014/main" id="{3711DDE0-C38F-4A5D-B02A-16008B26A6C2}"/>
              </a:ext>
            </a:extLst>
          </p:cNvPr>
          <p:cNvCxnSpPr/>
          <p:nvPr/>
        </p:nvCxnSpPr>
        <p:spPr>
          <a:xfrm>
            <a:off x="7979748" y="2800991"/>
            <a:ext cx="0" cy="2345173"/>
          </a:xfrm>
          <a:prstGeom prst="line">
            <a:avLst/>
          </a:prstGeom>
          <a:noFill/>
          <a:ln w="12700" cap="flat" cmpd="sng" algn="ctr">
            <a:solidFill>
              <a:sysClr val="windowText" lastClr="000000"/>
            </a:solidFill>
            <a:prstDash val="solid"/>
            <a:miter lim="800000"/>
          </a:ln>
          <a:effectLst/>
        </p:spPr>
      </p:cxnSp>
      <p:sp>
        <p:nvSpPr>
          <p:cNvPr id="24" name="Line 37">
            <a:extLst>
              <a:ext uri="{FF2B5EF4-FFF2-40B4-BE49-F238E27FC236}">
                <a16:creationId xmlns:a16="http://schemas.microsoft.com/office/drawing/2014/main" id="{9F2C9981-A7B0-48CA-9E42-4EE0DAF9415A}"/>
              </a:ext>
            </a:extLst>
          </p:cNvPr>
          <p:cNvSpPr>
            <a:spLocks noChangeShapeType="1"/>
          </p:cNvSpPr>
          <p:nvPr/>
        </p:nvSpPr>
        <p:spPr bwMode="auto">
          <a:xfrm>
            <a:off x="7674948" y="2900510"/>
            <a:ext cx="457200" cy="0"/>
          </a:xfrm>
          <a:prstGeom prst="line">
            <a:avLst/>
          </a:prstGeom>
          <a:solidFill>
            <a:srgbClr val="203174"/>
          </a:solidFill>
          <a:ln w="9525">
            <a:solidFill>
              <a:srgbClr val="13A985"/>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25" name="Rectangle 24">
            <a:extLst>
              <a:ext uri="{FF2B5EF4-FFF2-40B4-BE49-F238E27FC236}">
                <a16:creationId xmlns:a16="http://schemas.microsoft.com/office/drawing/2014/main" id="{A49D1BE6-C4BC-4EF6-A181-E287B1943AE5}"/>
              </a:ext>
            </a:extLst>
          </p:cNvPr>
          <p:cNvSpPr/>
          <p:nvPr/>
        </p:nvSpPr>
        <p:spPr>
          <a:xfrm>
            <a:off x="7827348" y="2860854"/>
            <a:ext cx="76200" cy="76200"/>
          </a:xfrm>
          <a:prstGeom prst="rect">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Line 37">
            <a:extLst>
              <a:ext uri="{FF2B5EF4-FFF2-40B4-BE49-F238E27FC236}">
                <a16:creationId xmlns:a16="http://schemas.microsoft.com/office/drawing/2014/main" id="{0F4FF539-E884-4F54-B1ED-A91FCA8475A0}"/>
              </a:ext>
            </a:extLst>
          </p:cNvPr>
          <p:cNvSpPr>
            <a:spLocks noChangeShapeType="1"/>
          </p:cNvSpPr>
          <p:nvPr/>
        </p:nvSpPr>
        <p:spPr bwMode="auto">
          <a:xfrm>
            <a:off x="7598748" y="3251960"/>
            <a:ext cx="381000" cy="0"/>
          </a:xfrm>
          <a:prstGeom prst="line">
            <a:avLst/>
          </a:prstGeom>
          <a:solidFill>
            <a:srgbClr val="203174"/>
          </a:solidFill>
          <a:ln w="9525">
            <a:solidFill>
              <a:srgbClr val="13A985"/>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27" name="Rectangle 26">
            <a:extLst>
              <a:ext uri="{FF2B5EF4-FFF2-40B4-BE49-F238E27FC236}">
                <a16:creationId xmlns:a16="http://schemas.microsoft.com/office/drawing/2014/main" id="{AC7C6FF2-EBDC-4CA8-ABB8-FA97E0E93D5E}"/>
              </a:ext>
            </a:extLst>
          </p:cNvPr>
          <p:cNvSpPr/>
          <p:nvPr/>
        </p:nvSpPr>
        <p:spPr>
          <a:xfrm>
            <a:off x="7711875" y="3191683"/>
            <a:ext cx="124610" cy="124610"/>
          </a:xfrm>
          <a:prstGeom prst="rect">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Line 37">
            <a:extLst>
              <a:ext uri="{FF2B5EF4-FFF2-40B4-BE49-F238E27FC236}">
                <a16:creationId xmlns:a16="http://schemas.microsoft.com/office/drawing/2014/main" id="{0A66116E-9388-4371-97DA-12AF7ECC0163}"/>
              </a:ext>
            </a:extLst>
          </p:cNvPr>
          <p:cNvSpPr>
            <a:spLocks noChangeShapeType="1"/>
          </p:cNvSpPr>
          <p:nvPr/>
        </p:nvSpPr>
        <p:spPr bwMode="auto">
          <a:xfrm>
            <a:off x="7065348" y="3597028"/>
            <a:ext cx="1447800" cy="0"/>
          </a:xfrm>
          <a:prstGeom prst="line">
            <a:avLst/>
          </a:prstGeom>
          <a:solidFill>
            <a:srgbClr val="203174"/>
          </a:solidFill>
          <a:ln w="9525">
            <a:solidFill>
              <a:srgbClr val="13A985"/>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29" name="Rectangle 28">
            <a:extLst>
              <a:ext uri="{FF2B5EF4-FFF2-40B4-BE49-F238E27FC236}">
                <a16:creationId xmlns:a16="http://schemas.microsoft.com/office/drawing/2014/main" id="{62177EFC-0B39-4FC1-B8A7-438532D7F800}"/>
              </a:ext>
            </a:extLst>
          </p:cNvPr>
          <p:cNvSpPr/>
          <p:nvPr/>
        </p:nvSpPr>
        <p:spPr>
          <a:xfrm>
            <a:off x="7446348" y="3581192"/>
            <a:ext cx="76200" cy="45719"/>
          </a:xfrm>
          <a:prstGeom prst="rect">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82BD7F54-3964-47E0-B81E-391D2E5FAF6E}"/>
              </a:ext>
            </a:extLst>
          </p:cNvPr>
          <p:cNvSpPr/>
          <p:nvPr/>
        </p:nvSpPr>
        <p:spPr>
          <a:xfrm flipV="1">
            <a:off x="7836483" y="3894565"/>
            <a:ext cx="45719" cy="52355"/>
          </a:xfrm>
          <a:prstGeom prst="rect">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Line 37">
            <a:extLst>
              <a:ext uri="{FF2B5EF4-FFF2-40B4-BE49-F238E27FC236}">
                <a16:creationId xmlns:a16="http://schemas.microsoft.com/office/drawing/2014/main" id="{F87BB3CB-892E-48E8-8B32-ADF226A45A12}"/>
              </a:ext>
            </a:extLst>
          </p:cNvPr>
          <p:cNvSpPr>
            <a:spLocks noChangeShapeType="1"/>
          </p:cNvSpPr>
          <p:nvPr/>
        </p:nvSpPr>
        <p:spPr bwMode="auto">
          <a:xfrm>
            <a:off x="7370148" y="4250204"/>
            <a:ext cx="457200" cy="0"/>
          </a:xfrm>
          <a:prstGeom prst="line">
            <a:avLst/>
          </a:prstGeom>
          <a:solidFill>
            <a:srgbClr val="203174"/>
          </a:solidFill>
          <a:ln w="9525">
            <a:solidFill>
              <a:srgbClr val="13A985"/>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32" name="Rectangle 31">
            <a:extLst>
              <a:ext uri="{FF2B5EF4-FFF2-40B4-BE49-F238E27FC236}">
                <a16:creationId xmlns:a16="http://schemas.microsoft.com/office/drawing/2014/main" id="{B8A195E6-6531-47DD-807C-65A8D252D742}"/>
              </a:ext>
            </a:extLst>
          </p:cNvPr>
          <p:cNvSpPr/>
          <p:nvPr/>
        </p:nvSpPr>
        <p:spPr>
          <a:xfrm>
            <a:off x="7571337" y="4210547"/>
            <a:ext cx="76200" cy="76200"/>
          </a:xfrm>
          <a:prstGeom prst="rect">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3" name="Diamond 32">
            <a:extLst>
              <a:ext uri="{FF2B5EF4-FFF2-40B4-BE49-F238E27FC236}">
                <a16:creationId xmlns:a16="http://schemas.microsoft.com/office/drawing/2014/main" id="{2F4B7BDC-B34A-46DF-B33B-4615F761A2C4}"/>
              </a:ext>
            </a:extLst>
          </p:cNvPr>
          <p:cNvSpPr/>
          <p:nvPr/>
        </p:nvSpPr>
        <p:spPr>
          <a:xfrm>
            <a:off x="7674948" y="4497856"/>
            <a:ext cx="152400" cy="152400"/>
          </a:xfrm>
          <a:prstGeom prst="diamond">
            <a:avLst/>
          </a:prstGeom>
          <a:solidFill>
            <a:srgbClr val="13A985"/>
          </a:solidFill>
          <a:ln w="6350" cap="flat" cmpd="sng" algn="ctr">
            <a:solidFill>
              <a:srgbClr val="13A98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4" name="Text Box 3">
            <a:extLst>
              <a:ext uri="{FF2B5EF4-FFF2-40B4-BE49-F238E27FC236}">
                <a16:creationId xmlns:a16="http://schemas.microsoft.com/office/drawing/2014/main" id="{778FFF5D-6D7E-4790-9167-E6351744E4D7}"/>
              </a:ext>
            </a:extLst>
          </p:cNvPr>
          <p:cNvSpPr txBox="1">
            <a:spLocks noChangeArrowheads="1"/>
          </p:cNvSpPr>
          <p:nvPr/>
        </p:nvSpPr>
        <p:spPr bwMode="auto">
          <a:xfrm>
            <a:off x="146654" y="6089912"/>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1200" b="0"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Lato"/>
              </a:rPr>
              <a:t>AF: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200" b="0"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Lato"/>
            </a:endParaRPr>
          </a:p>
        </p:txBody>
      </p:sp>
      <p:sp>
        <p:nvSpPr>
          <p:cNvPr id="35" name="Text Box 3">
            <a:extLst>
              <a:ext uri="{FF2B5EF4-FFF2-40B4-BE49-F238E27FC236}">
                <a16:creationId xmlns:a16="http://schemas.microsoft.com/office/drawing/2014/main" id="{5A3F8CC7-5FE7-4CA7-BD5C-C7E4441FEC3A}"/>
              </a:ext>
            </a:extLst>
          </p:cNvPr>
          <p:cNvSpPr txBox="1">
            <a:spLocks noChangeArrowheads="1"/>
          </p:cNvSpPr>
          <p:nvPr/>
        </p:nvSpPr>
        <p:spPr bwMode="auto">
          <a:xfrm>
            <a:off x="146654" y="6396835"/>
            <a:ext cx="4341263" cy="738664"/>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Hylek</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EM, et al. J Am Coll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 63(20):2141-7.</a:t>
            </a:r>
            <a:b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Piccini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JP, et al.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Eur</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Heart</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J 2014; 35(28):1873-80.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Giuliano RP et al NEJM 2013; 369:2091 </a:t>
            </a:r>
            <a:b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Majeed A, et al. Circulation 2013; 128(21):2325-32.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
        <p:nvSpPr>
          <p:cNvPr id="36" name="Date Placeholder 3">
            <a:extLst>
              <a:ext uri="{FF2B5EF4-FFF2-40B4-BE49-F238E27FC236}">
                <a16:creationId xmlns:a16="http://schemas.microsoft.com/office/drawing/2014/main" id="{40E6BAE8-66C1-4499-A045-41655DC2872B}"/>
              </a:ext>
            </a:extLst>
          </p:cNvPr>
          <p:cNvSpPr txBox="1">
            <a:spLocks/>
          </p:cNvSpPr>
          <p:nvPr/>
        </p:nvSpPr>
        <p:spPr>
          <a:xfrm>
            <a:off x="3662169" y="6472720"/>
            <a:ext cx="4195566" cy="526923"/>
          </a:xfrm>
          <a:prstGeom prst="rect">
            <a:avLst/>
          </a:prstGeom>
        </p:spPr>
        <p:txBody>
          <a:bodyPr/>
          <a:lstStyle>
            <a:lvl1pPr>
              <a:defRPr sz="9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PLoS</a:t>
            </a:r>
            <a:r>
              <a:rPr kumimoji="0" lang="fr-FR" sz="700" b="0" i="0" u="none" strike="noStrike" kern="1200" cap="none" spc="0" normalizeH="0" baseline="0" noProof="0" dirty="0">
                <a:ln>
                  <a:noFill/>
                </a:ln>
                <a:solidFill>
                  <a:srgbClr val="FFFFFF"/>
                </a:solidFill>
                <a:effectLst/>
                <a:uLnTx/>
                <a:uFillTx/>
                <a:latin typeface="Arial Narrow" panose="020B0606020202030204" pitchFamily="34" charset="0"/>
                <a:cs typeface="Lato"/>
              </a:rPr>
              <a:t> One, 2015; 10(9):e0137444 </a:t>
            </a:r>
            <a:r>
              <a:rPr kumimoji="0" lang="fr-FR" sz="700"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Published</a:t>
            </a:r>
            <a:r>
              <a:rPr kumimoji="0" lang="fr-FR" sz="700" b="0" i="0" u="none" strike="noStrike" kern="1200" cap="none" spc="0" normalizeH="0" baseline="0" noProof="0" dirty="0">
                <a:ln>
                  <a:noFill/>
                </a:ln>
                <a:solidFill>
                  <a:srgbClr val="FFFFFF"/>
                </a:solidFill>
                <a:effectLst/>
                <a:uLnTx/>
                <a:uFillTx/>
                <a:latin typeface="Arial Narrow" panose="020B0606020202030204" pitchFamily="34" charset="0"/>
                <a:cs typeface="Lato"/>
              </a:rPr>
              <a:t> online 2015 </a:t>
            </a:r>
            <a:r>
              <a:rPr kumimoji="0" lang="fr-FR" sz="700" b="0" i="0" u="none" strike="noStrike" kern="1200" cap="none" spc="0" normalizeH="0" baseline="0" noProof="0" dirty="0" err="1">
                <a:ln>
                  <a:noFill/>
                </a:ln>
                <a:solidFill>
                  <a:srgbClr val="FFFFFF"/>
                </a:solidFill>
                <a:effectLst/>
                <a:uLnTx/>
                <a:uFillTx/>
                <a:latin typeface="Arial Narrow" panose="020B0606020202030204" pitchFamily="34" charset="0"/>
                <a:cs typeface="Lato"/>
              </a:rPr>
              <a:t>Setp</a:t>
            </a:r>
            <a:r>
              <a:rPr kumimoji="0" lang="fr-FR" sz="700" b="0" i="0" u="none" strike="noStrike" kern="1200" cap="none" spc="0" normalizeH="0" baseline="0" noProof="0" dirty="0">
                <a:ln>
                  <a:noFill/>
                </a:ln>
                <a:solidFill>
                  <a:srgbClr val="FFFFFF"/>
                </a:solidFill>
                <a:effectLst/>
                <a:uLnTx/>
                <a:uFillTx/>
                <a:latin typeface="Arial Narrow" panose="020B0606020202030204" pitchFamily="34" charset="0"/>
                <a:cs typeface="Lato"/>
              </a:rPr>
              <a:t> 18. </a:t>
            </a:r>
            <a:r>
              <a:rPr kumimoji="0" lang="fr-FR" sz="700" b="0" i="0" u="none" strike="noStrike" kern="1200" cap="none" spc="0" normalizeH="0" baseline="0" noProof="0" dirty="0" err="1">
                <a:ln>
                  <a:noFill/>
                </a:ln>
                <a:solidFill>
                  <a:srgbClr val="FFFFFF"/>
                </a:solidFill>
                <a:effectLst/>
                <a:uLnTx/>
                <a:uFillTx/>
                <a:latin typeface="Arial Narrow" panose="020B0606020202030204" pitchFamily="34" charset="0"/>
                <a:cs typeface="Lato"/>
              </a:rPr>
              <a:t>doi</a:t>
            </a:r>
            <a:r>
              <a:rPr kumimoji="0" lang="fr-FR" sz="700" b="0" i="0" u="none" strike="noStrike" kern="1200" cap="none" spc="0" normalizeH="0" baseline="0" noProof="0" dirty="0">
                <a:ln>
                  <a:noFill/>
                </a:ln>
                <a:solidFill>
                  <a:srgbClr val="FFFFFF"/>
                </a:solidFill>
                <a:effectLst/>
                <a:uLnTx/>
                <a:uFillTx/>
                <a:latin typeface="Arial Narrow" panose="020B0606020202030204" pitchFamily="34" charset="0"/>
                <a:cs typeface="Lato"/>
              </a:rPr>
              <a:t>: 10.137/journal.pone.0137444</a:t>
            </a:r>
            <a:endParaRPr kumimoji="0" lang="da-DK" sz="700" b="0" i="0" u="none" strike="noStrike" kern="1200" cap="none" spc="0" normalizeH="0" baseline="0" noProof="0" dirty="0">
              <a:ln>
                <a:noFill/>
              </a:ln>
              <a:solidFill>
                <a:srgbClr val="FFFFFF"/>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2654678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55654"/>
            <a:ext cx="7783077"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Switch her to warfarin to have availability of Vit 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Stop all meds as she is right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Explain that an antidote is coming for the </a:t>
            </a:r>
            <a:r>
              <a:rPr kumimoji="0" lang="en-CA" sz="24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Xa</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inhibitors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Switch her to dabigatran 110 mg bid which has an antidote now (</a:t>
            </a:r>
            <a:r>
              <a:rPr kumimoji="0" lang="en-CA" sz="2400" b="1" i="0" u="none" strike="noStrike" kern="1200" cap="none" spc="0" normalizeH="0" baseline="0" noProof="0" dirty="0" err="1">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idarucizumab</a:t>
            </a:r>
            <a:r>
              <a:rPr kumimoji="0" lang="en-CA" sz="24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Explain to her that in fact her risk of dying from a bleed is much less on DOACs than on warfarin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291328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41770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6</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297313" y="1302108"/>
            <a:ext cx="5744637" cy="4893647"/>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2400" b="1" dirty="0">
                <a:latin typeface="Arial Narrow" panose="020B0606020202030204" pitchFamily="34" charset="0"/>
              </a:rPr>
              <a:t>Beth  has never heard of AF, and is unaware of the risks of stroke with AF or the potential consequences of an AF related stroke</a:t>
            </a:r>
          </a:p>
          <a:p>
            <a:pPr marL="342900" indent="-342900">
              <a:buClr>
                <a:srgbClr val="00BF96"/>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She is very concerned about bleeding risks with “blood thinners”</a:t>
            </a:r>
          </a:p>
          <a:p>
            <a:pPr marL="342900" indent="-342900">
              <a:buClr>
                <a:srgbClr val="00BF96"/>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She is not fazed by the prospect of death, avoiding death has low value for her, but she very much wants to avoid becoming more disabled and dependent.</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3" name="TextBox 12">
            <a:extLst>
              <a:ext uri="{FF2B5EF4-FFF2-40B4-BE49-F238E27FC236}">
                <a16:creationId xmlns:a16="http://schemas.microsoft.com/office/drawing/2014/main" id="{6E6785BD-F9E6-4BD6-99C6-E35114F8468C}"/>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09B0875B-A28D-460E-A809-FCD7FAB63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spTree>
    <p:extLst>
      <p:ext uri="{BB962C8B-B14F-4D97-AF65-F5344CB8AC3E}">
        <p14:creationId xmlns:p14="http://schemas.microsoft.com/office/powerpoint/2010/main" val="333680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978366A4-13E4-42D9-82DF-77EAF337A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700" y="150382"/>
            <a:ext cx="2087898" cy="627123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Beth wonders when she should see you for her next follow-up appointment. </a:t>
            </a:r>
            <a:endParaRPr lang="en-CA" sz="40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1701658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36869"/>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For when do you schedule Beth’s </a:t>
            </a:r>
          </a:p>
          <a:p>
            <a:pPr lvl="0" algn="ctr">
              <a:defRPr/>
            </a:pPr>
            <a:r>
              <a:rPr lang="en-US" sz="4000" b="1" dirty="0">
                <a:solidFill>
                  <a:srgbClr val="4D5052"/>
                </a:solidFill>
                <a:latin typeface="Arial Narrow" panose="020B0606020202030204" pitchFamily="34" charset="0"/>
                <a:cs typeface="Candara"/>
              </a:rPr>
              <a:t>next appointment?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15853" y="2656868"/>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1 month to recheck renal function </a:t>
            </a: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4-6 months for diabetes and renal function check </a:t>
            </a: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All good, see you in one year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434729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51950" y="309246"/>
            <a:ext cx="6720798" cy="646331"/>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CCS AF Guidelines for Follow-up</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489" y="23115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27957" y="2113113"/>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9BEF24F-F91E-4F38-BC31-0FF80532B069}"/>
              </a:ext>
            </a:extLst>
          </p:cNvPr>
          <p:cNvSpPr/>
          <p:nvPr/>
        </p:nvSpPr>
        <p:spPr>
          <a:xfrm>
            <a:off x="51950" y="6443290"/>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1000" dirty="0" err="1">
                <a:solidFill>
                  <a:prstClr val="white"/>
                </a:solidFill>
                <a:latin typeface="Arial Narrow" panose="020B0606020202030204" pitchFamily="34" charset="0"/>
                <a:cs typeface="Arial" pitchFamily="34" charset="0"/>
              </a:rPr>
              <a:t>Skanes</a:t>
            </a:r>
            <a:r>
              <a:rPr lang="en-GB" sz="1000" dirty="0">
                <a:solidFill>
                  <a:prstClr val="white"/>
                </a:solidFill>
                <a:latin typeface="Arial Narrow" panose="020B0606020202030204" pitchFamily="34" charset="0"/>
                <a:cs typeface="Arial" pitchFamily="34" charset="0"/>
              </a:rPr>
              <a:t> AC et al.  Can J </a:t>
            </a:r>
            <a:r>
              <a:rPr lang="en-GB" sz="1000" dirty="0" err="1">
                <a:solidFill>
                  <a:prstClr val="white"/>
                </a:solidFill>
                <a:latin typeface="Arial Narrow" panose="020B0606020202030204" pitchFamily="34" charset="0"/>
                <a:cs typeface="Arial" pitchFamily="34" charset="0"/>
              </a:rPr>
              <a:t>Cardiol</a:t>
            </a:r>
            <a:r>
              <a:rPr lang="en-GB" sz="1000" dirty="0">
                <a:solidFill>
                  <a:prstClr val="white"/>
                </a:solidFill>
                <a:latin typeface="Arial Narrow" panose="020B0606020202030204" pitchFamily="34" charset="0"/>
                <a:cs typeface="Arial" pitchFamily="34" charset="0"/>
              </a:rPr>
              <a:t> 28:125, 36, 2012.</a:t>
            </a:r>
          </a:p>
        </p:txBody>
      </p:sp>
      <p:sp>
        <p:nvSpPr>
          <p:cNvPr id="21" name="TextBox 20">
            <a:extLst>
              <a:ext uri="{FF2B5EF4-FFF2-40B4-BE49-F238E27FC236}">
                <a16:creationId xmlns:a16="http://schemas.microsoft.com/office/drawing/2014/main" id="{99964966-B6C4-4442-BD05-F149CF879773}"/>
              </a:ext>
            </a:extLst>
          </p:cNvPr>
          <p:cNvSpPr txBox="1"/>
          <p:nvPr/>
        </p:nvSpPr>
        <p:spPr>
          <a:xfrm>
            <a:off x="234633" y="2920225"/>
            <a:ext cx="8813997" cy="32393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000" b="1" dirty="0">
                <a:solidFill>
                  <a:prstClr val="black"/>
                </a:solidFill>
                <a:latin typeface="Arial Narrow" panose="020B0606020202030204" pitchFamily="34" charset="0"/>
                <a:cs typeface="Candara"/>
              </a:rPr>
              <a:t>Patients with AF who are receiving OAC have their renal function assessed at least annually by measuring serum creatinine and calculating eGFR</a:t>
            </a:r>
          </a:p>
          <a:p>
            <a:pPr lvl="0" algn="ctr" defTabSz="914400">
              <a:defRPr/>
            </a:pPr>
            <a:r>
              <a:rPr lang="en-CA" sz="1400" b="1" dirty="0">
                <a:solidFill>
                  <a:prstClr val="black"/>
                </a:solidFill>
                <a:latin typeface="Arial Narrow" panose="020B0606020202030204" pitchFamily="34" charset="0"/>
                <a:cs typeface="Candara"/>
              </a:rPr>
              <a:t> </a:t>
            </a:r>
            <a:r>
              <a:rPr lang="en-CA" sz="1600" b="1" dirty="0">
                <a:solidFill>
                  <a:prstClr val="black"/>
                </a:solidFill>
                <a:latin typeface="Arial Narrow" panose="020B0606020202030204" pitchFamily="34" charset="0"/>
                <a:cs typeface="Candara"/>
              </a:rPr>
              <a:t>(Strong Recommendation, Moderate-Quality Evidence).</a:t>
            </a:r>
          </a:p>
          <a:p>
            <a:pPr lvl="0" algn="ctr" defTabSz="914400">
              <a:defRPr/>
            </a:pPr>
            <a:endParaRPr lang="en-CA" sz="1100" b="1" dirty="0">
              <a:solidFill>
                <a:prstClr val="black"/>
              </a:solidFill>
              <a:latin typeface="Arial Narrow" panose="020B0606020202030204" pitchFamily="34" charset="0"/>
              <a:cs typeface="Candara"/>
            </a:endParaRPr>
          </a:p>
          <a:p>
            <a:pPr algn="ctr" defTabSz="914400">
              <a:defRPr/>
            </a:pPr>
            <a:r>
              <a:rPr lang="en-CA" sz="2400" b="1" dirty="0">
                <a:solidFill>
                  <a:srgbClr val="13A985"/>
                </a:solidFill>
                <a:latin typeface="Arial Narrow" panose="020B0606020202030204" pitchFamily="34" charset="0"/>
              </a:rPr>
              <a:t>PRACTICAL TIP</a:t>
            </a:r>
          </a:p>
          <a:p>
            <a:pPr algn="ctr" defTabSz="914400">
              <a:defRPr/>
            </a:pPr>
            <a:endParaRPr lang="en-CA" sz="1050" b="1" dirty="0">
              <a:solidFill>
                <a:srgbClr val="19325C"/>
              </a:solidFill>
              <a:latin typeface="Arial Narrow" panose="020B0606020202030204" pitchFamily="34" charset="0"/>
            </a:endParaRPr>
          </a:p>
          <a:p>
            <a:pPr lvl="0" algn="ctr" defTabSz="914400">
              <a:defRPr/>
            </a:pPr>
            <a:r>
              <a:rPr lang="en-CA" sz="2000" b="1" dirty="0">
                <a:solidFill>
                  <a:prstClr val="black"/>
                </a:solidFill>
                <a:latin typeface="Arial Narrow" panose="020B0606020202030204" pitchFamily="34" charset="0"/>
                <a:cs typeface="Candara"/>
              </a:rPr>
              <a:t>Patients with eGFR 30-50 mL per minute need more frequent measures of eGFR…especially with age over 75 years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16631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36869"/>
            <a:ext cx="7783077"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For when do you schedule Beth’s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next appointment?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15853" y="2656868"/>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1 month to recheck renal function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srgbClr val="22E6B7"/>
                </a:solidFill>
                <a:effectLst/>
                <a:uLnTx/>
                <a:uFillTx/>
                <a:latin typeface="Arial Narrow" panose="020B0606020202030204" pitchFamily="34" charset="0"/>
                <a:ea typeface="Lato" panose="020F0502020204030203" pitchFamily="34" charset="0"/>
                <a:cs typeface="Lato" panose="020F0502020204030203" pitchFamily="34" charset="0"/>
              </a:rPr>
              <a:t>4-6 months for diabetes and renal function check</a:t>
            </a: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All good, see you in one year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568229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308475"/>
            <a:ext cx="7816751" cy="5416868"/>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US" sz="2200" b="1" dirty="0">
                <a:solidFill>
                  <a:prstClr val="black">
                    <a:lumMod val="85000"/>
                    <a:lumOff val="15000"/>
                  </a:prstClr>
                </a:solidFill>
                <a:latin typeface="Arial Narrow" panose="020B0606020202030204" pitchFamily="34" charset="0"/>
                <a:cs typeface="Candara"/>
              </a:rPr>
              <a:t>AF-related stroke risk rises in the elderly</a:t>
            </a:r>
          </a:p>
          <a:p>
            <a:pPr marL="285750" lvl="0" indent="-285750" defTabSz="914400">
              <a:buClr>
                <a:srgbClr val="00BF96"/>
              </a:buClr>
              <a:buFont typeface="Wingdings" panose="05000000000000000000" pitchFamily="2" charset="2"/>
              <a:buChar char="§"/>
              <a:defRPr/>
            </a:pPr>
            <a:endParaRPr lang="en-US" sz="22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200" b="1" dirty="0">
                <a:solidFill>
                  <a:prstClr val="black">
                    <a:lumMod val="85000"/>
                    <a:lumOff val="15000"/>
                  </a:prstClr>
                </a:solidFill>
                <a:latin typeface="Arial Narrow" panose="020B0606020202030204" pitchFamily="34" charset="0"/>
                <a:cs typeface="Candara"/>
              </a:rPr>
              <a:t>DOACs are as effective in older patients as they are in younger patients with AF, with a major bleeding risk that is less than or similar to that of warfarin</a:t>
            </a:r>
            <a:br>
              <a:rPr lang="en-US" sz="2200" b="1" dirty="0">
                <a:solidFill>
                  <a:prstClr val="black">
                    <a:lumMod val="85000"/>
                    <a:lumOff val="15000"/>
                  </a:prstClr>
                </a:solidFill>
                <a:latin typeface="Arial Narrow" panose="020B0606020202030204" pitchFamily="34" charset="0"/>
                <a:cs typeface="Candara"/>
              </a:rPr>
            </a:br>
            <a:endParaRPr lang="en-US" sz="22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200" b="1" dirty="0">
                <a:solidFill>
                  <a:prstClr val="black">
                    <a:lumMod val="85000"/>
                    <a:lumOff val="15000"/>
                  </a:prstClr>
                </a:solidFill>
                <a:latin typeface="Arial Narrow" panose="020B0606020202030204" pitchFamily="34" charset="0"/>
                <a:cs typeface="Candara"/>
              </a:rPr>
              <a:t>Doses of DOACs may need to be adjusted in some older patients. e.g., depending on renal function, age, and/or weight </a:t>
            </a:r>
            <a:br>
              <a:rPr lang="en-US" sz="2200" b="1" dirty="0">
                <a:solidFill>
                  <a:prstClr val="black">
                    <a:lumMod val="85000"/>
                    <a:lumOff val="15000"/>
                  </a:prstClr>
                </a:solidFill>
                <a:latin typeface="Arial Narrow" panose="020B0606020202030204" pitchFamily="34" charset="0"/>
                <a:cs typeface="Candara"/>
              </a:rPr>
            </a:br>
            <a:endParaRPr lang="en-US" sz="22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200" b="1" dirty="0">
                <a:solidFill>
                  <a:prstClr val="black">
                    <a:lumMod val="85000"/>
                    <a:lumOff val="15000"/>
                  </a:prstClr>
                </a:solidFill>
                <a:latin typeface="Arial Narrow" panose="020B0606020202030204" pitchFamily="34" charset="0"/>
                <a:cs typeface="Candara"/>
              </a:rPr>
              <a:t>Assess renal function and monitor closely elderly patients who receive the DOACs as they are more dependent on renal excretion</a:t>
            </a:r>
            <a:br>
              <a:rPr lang="en-US" sz="2200" b="1" dirty="0">
                <a:solidFill>
                  <a:prstClr val="black">
                    <a:lumMod val="85000"/>
                    <a:lumOff val="15000"/>
                  </a:prstClr>
                </a:solidFill>
                <a:latin typeface="Arial Narrow" panose="020B0606020202030204" pitchFamily="34" charset="0"/>
                <a:cs typeface="Candara"/>
              </a:rPr>
            </a:br>
            <a:endParaRPr lang="en-US" sz="22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200" b="1" dirty="0">
                <a:solidFill>
                  <a:prstClr val="black">
                    <a:lumMod val="85000"/>
                    <a:lumOff val="15000"/>
                  </a:prstClr>
                </a:solidFill>
                <a:latin typeface="Arial Narrow" panose="020B0606020202030204" pitchFamily="34" charset="0"/>
                <a:cs typeface="Candara"/>
              </a:rPr>
              <a:t>Informed decisions related to stroke prevention in elderly/frail patients must take into account patient values and preferences</a:t>
            </a:r>
          </a:p>
          <a:p>
            <a:pPr marL="0" marR="0" lvl="0" indent="0" algn="l" defTabSz="914400" rtl="0" eaLnBrk="1" fontAlgn="auto" latinLnBrk="0" hangingPunct="1">
              <a:lnSpc>
                <a:spcPct val="100000"/>
              </a:lnSpc>
              <a:spcBef>
                <a:spcPts val="0"/>
              </a:spcBef>
              <a:spcAft>
                <a:spcPts val="0"/>
              </a:spcAft>
              <a:buClr>
                <a:srgbClr val="00BF96"/>
              </a:buClr>
              <a:buSzTx/>
              <a:buFontTx/>
              <a:buNone/>
              <a:tabLst/>
              <a:defRPr/>
            </a:pPr>
            <a:endParaRPr kumimoji="0" lang="en-CA"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238830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1FDFA"/>
            </a:gs>
            <a:gs pos="35000">
              <a:srgbClr val="C0F8EB"/>
            </a:gs>
            <a:gs pos="100000">
              <a:srgbClr val="22E6B7"/>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pic>
        <p:nvPicPr>
          <p:cNvPr id="4" name="Picture 3" descr="A close up of a sign&#10;&#10;Description automatically generated">
            <a:extLst>
              <a:ext uri="{FF2B5EF4-FFF2-40B4-BE49-F238E27FC236}">
                <a16:creationId xmlns:a16="http://schemas.microsoft.com/office/drawing/2014/main" id="{CE84F886-3351-4638-A7FE-3AC10DFE71E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17623" y="5544019"/>
            <a:ext cx="2051727" cy="906777"/>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054"/>
            <a:ext cx="7051539"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FORTA (Fit for the Aged) List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12" name="Content Placeholder 2">
            <a:extLst>
              <a:ext uri="{FF2B5EF4-FFF2-40B4-BE49-F238E27FC236}">
                <a16:creationId xmlns:a16="http://schemas.microsoft.com/office/drawing/2014/main" id="{DC57075E-7684-4C2E-92CE-0E15B7494ED7}"/>
              </a:ext>
            </a:extLst>
          </p:cNvPr>
          <p:cNvSpPr txBox="1">
            <a:spLocks/>
          </p:cNvSpPr>
          <p:nvPr/>
        </p:nvSpPr>
        <p:spPr>
          <a:xfrm>
            <a:off x="128141" y="1325466"/>
            <a:ext cx="8931540" cy="1876720"/>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Classifies medications frequently prescribed to older patients </a:t>
            </a:r>
            <a:endParaRPr kumimoji="0" lang="en-US" altLang="en-US" b="1" i="0" u="none" strike="noStrike" kern="1200" cap="none" spc="0" normalizeH="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Structured literature search identified evidence for experts</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Delphi process – individual ranking by experts into Class A, B, C, D</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Considers age-dependent tolerance, compliance, polypharmacy, multi-morbidity, frequency of relative contraindications</a:t>
            </a: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Updated list at </a:t>
            </a: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hlinkClick r:id="rId5">
                  <a:extLst>
                    <a:ext uri="{A12FA001-AC4F-418D-AE19-62706E023703}">
                      <ahyp:hlinkClr xmlns:ahyp="http://schemas.microsoft.com/office/drawing/2018/hyperlinkcolor" val="tx"/>
                    </a:ext>
                  </a:extLst>
                </a:hlinkClick>
              </a:rPr>
              <a:t>http://www.umm.uni-heidelberg.de/ag/forta/</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Utility demonstrated in prospective randomized trials</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chemeClr val="tx1">
                  <a:lumMod val="75000"/>
                  <a:lumOff val="25000"/>
                </a:schemeClr>
              </a:buClr>
              <a:buSzTx/>
              <a:buFont typeface="Wingdings" panose="05000000000000000000" pitchFamily="2" charset="2"/>
              <a:buChar char="§"/>
              <a:tabLst/>
              <a:defRPr/>
            </a:pP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pic>
        <p:nvPicPr>
          <p:cNvPr id="13" name="Picture 2" descr="Image result for forta fit for the aged">
            <a:extLst>
              <a:ext uri="{FF2B5EF4-FFF2-40B4-BE49-F238E27FC236}">
                <a16:creationId xmlns:a16="http://schemas.microsoft.com/office/drawing/2014/main" id="{E26AE29C-B9E4-4368-A6CD-EA23345C7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0327" y="4112742"/>
            <a:ext cx="2072413" cy="20724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C2D8975-0FE8-4353-9976-37B54D662EAC}"/>
              </a:ext>
            </a:extLst>
          </p:cNvPr>
          <p:cNvSpPr/>
          <p:nvPr/>
        </p:nvSpPr>
        <p:spPr>
          <a:xfrm>
            <a:off x="106230" y="6458198"/>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2764248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pic>
        <p:nvPicPr>
          <p:cNvPr id="7" name="Picture 2" descr="http://thrombosiscanada.ca/wp-content/uploads/2013/05/logo.jpg">
            <a:extLst>
              <a:ext uri="{FF2B5EF4-FFF2-40B4-BE49-F238E27FC236}">
                <a16:creationId xmlns:a16="http://schemas.microsoft.com/office/drawing/2014/main" id="{D5D4C4D7-6718-4A85-BB87-678663472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004" y="248476"/>
            <a:ext cx="3307153" cy="8157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a:extLst>
              <a:ext uri="{FF2B5EF4-FFF2-40B4-BE49-F238E27FC236}">
                <a16:creationId xmlns:a16="http://schemas.microsoft.com/office/drawing/2014/main" id="{D2BBF1D4-EE11-47FC-98C5-E2B74F82FEB1}"/>
              </a:ext>
            </a:extLst>
          </p:cNvPr>
          <p:cNvSpPr/>
          <p:nvPr/>
        </p:nvSpPr>
        <p:spPr>
          <a:xfrm>
            <a:off x="612251" y="3095845"/>
            <a:ext cx="7991060" cy="1200329"/>
          </a:xfrm>
          <a:prstGeom prst="rect">
            <a:avLst/>
          </a:prstGeom>
          <a:noFill/>
        </p:spPr>
        <p:txBody>
          <a:bodyPr wrap="square">
            <a:spAutoFit/>
          </a:bodyPr>
          <a:lstStyle/>
          <a:p>
            <a:pPr lvl="0" algn="ctr"/>
            <a:r>
              <a:rPr lang="en-CA" sz="3600" b="1" dirty="0">
                <a:solidFill>
                  <a:srgbClr val="4C5053"/>
                </a:solidFill>
                <a:latin typeface="Arial Narrow" panose="020B0606020202030204" pitchFamily="34" charset="0"/>
                <a:cs typeface="Aharoni" panose="02010803020104030203" pitchFamily="2" charset="-79"/>
              </a:rPr>
              <a:t>DOAC Monitoring Checklist And Quick Reference Tables</a:t>
            </a:r>
            <a:endParaRPr kumimoji="0" lang="en-US" sz="3600" b="1" i="0" u="none" strike="noStrike" kern="1200" cap="none" spc="0" normalizeH="0" baseline="0" noProof="0" dirty="0">
              <a:ln>
                <a:noFill/>
              </a:ln>
              <a:solidFill>
                <a:srgbClr val="4C5053"/>
              </a:solidFill>
              <a:effectLst/>
              <a:uLnTx/>
              <a:uFillTx/>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2406085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D00E9-2E95-4F8C-AEA7-A139F6B1A4E6}"/>
              </a:ext>
            </a:extLst>
          </p:cNvPr>
          <p:cNvPicPr>
            <a:picLocks noChangeAspect="1"/>
          </p:cNvPicPr>
          <p:nvPr/>
        </p:nvPicPr>
        <p:blipFill>
          <a:blip r:embed="rId3"/>
          <a:stretch>
            <a:fillRect/>
          </a:stretch>
        </p:blipFill>
        <p:spPr>
          <a:xfrm>
            <a:off x="1774470" y="0"/>
            <a:ext cx="5595060" cy="6858000"/>
          </a:xfrm>
          <a:prstGeom prst="rect">
            <a:avLst/>
          </a:prstGeom>
        </p:spPr>
      </p:pic>
    </p:spTree>
    <p:extLst>
      <p:ext uri="{BB962C8B-B14F-4D97-AF65-F5344CB8AC3E}">
        <p14:creationId xmlns:p14="http://schemas.microsoft.com/office/powerpoint/2010/main" val="4080106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DF652-A7A2-4940-8413-CD9E20CD48BE}"/>
              </a:ext>
            </a:extLst>
          </p:cNvPr>
          <p:cNvPicPr>
            <a:picLocks noChangeAspect="1"/>
          </p:cNvPicPr>
          <p:nvPr/>
        </p:nvPicPr>
        <p:blipFill>
          <a:blip r:embed="rId3"/>
          <a:stretch>
            <a:fillRect/>
          </a:stretch>
        </p:blipFill>
        <p:spPr>
          <a:xfrm>
            <a:off x="581034" y="0"/>
            <a:ext cx="7981931" cy="6858000"/>
          </a:xfrm>
          <a:prstGeom prst="rect">
            <a:avLst/>
          </a:prstGeom>
        </p:spPr>
      </p:pic>
    </p:spTree>
    <p:extLst>
      <p:ext uri="{BB962C8B-B14F-4D97-AF65-F5344CB8AC3E}">
        <p14:creationId xmlns:p14="http://schemas.microsoft.com/office/powerpoint/2010/main" val="229716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rgbClr val="052D2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cxnSp>
        <p:nvCxnSpPr>
          <p:cNvPr id="8" name="Straight Connector 7">
            <a:extLst>
              <a:ext uri="{FF2B5EF4-FFF2-40B4-BE49-F238E27FC236}">
                <a16:creationId xmlns:a16="http://schemas.microsoft.com/office/drawing/2014/main" id="{294F8634-AE93-4F8E-A4E8-3140D0224DD4}"/>
              </a:ext>
            </a:extLst>
          </p:cNvPr>
          <p:cNvCxnSpPr/>
          <p:nvPr/>
        </p:nvCxnSpPr>
        <p:spPr>
          <a:xfrm flipV="1">
            <a:off x="0" y="109066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791CE67E-873B-4576-B6D4-B63D06CAC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891" y="6157441"/>
            <a:ext cx="1221834" cy="540000"/>
          </a:xfrm>
          <a:prstGeom prst="rect">
            <a:avLst/>
          </a:prstGeom>
        </p:spPr>
      </p:pic>
    </p:spTree>
    <p:extLst>
      <p:ext uri="{BB962C8B-B14F-4D97-AF65-F5344CB8AC3E}">
        <p14:creationId xmlns:p14="http://schemas.microsoft.com/office/powerpoint/2010/main" val="3788564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EE5EC-8EDA-4C90-9B3D-7C286B568A0E}"/>
              </a:ext>
            </a:extLst>
          </p:cNvPr>
          <p:cNvPicPr>
            <a:picLocks noChangeAspect="1"/>
          </p:cNvPicPr>
          <p:nvPr/>
        </p:nvPicPr>
        <p:blipFill>
          <a:blip r:embed="rId3"/>
          <a:stretch>
            <a:fillRect/>
          </a:stretch>
        </p:blipFill>
        <p:spPr>
          <a:xfrm>
            <a:off x="0" y="1380682"/>
            <a:ext cx="9144000" cy="4096636"/>
          </a:xfrm>
          <a:prstGeom prst="rect">
            <a:avLst/>
          </a:prstGeom>
        </p:spPr>
      </p:pic>
    </p:spTree>
    <p:extLst>
      <p:ext uri="{BB962C8B-B14F-4D97-AF65-F5344CB8AC3E}">
        <p14:creationId xmlns:p14="http://schemas.microsoft.com/office/powerpoint/2010/main" val="168578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3E371-4165-47F1-B3E1-1FBAC631AC63}"/>
              </a:ext>
            </a:extLst>
          </p:cNvPr>
          <p:cNvPicPr>
            <a:picLocks noChangeAspect="1"/>
          </p:cNvPicPr>
          <p:nvPr/>
        </p:nvPicPr>
        <p:blipFill>
          <a:blip r:embed="rId3"/>
          <a:stretch>
            <a:fillRect/>
          </a:stretch>
        </p:blipFill>
        <p:spPr>
          <a:xfrm>
            <a:off x="267664" y="0"/>
            <a:ext cx="8608671" cy="6858000"/>
          </a:xfrm>
          <a:prstGeom prst="rect">
            <a:avLst/>
          </a:prstGeom>
        </p:spPr>
      </p:pic>
    </p:spTree>
    <p:extLst>
      <p:ext uri="{BB962C8B-B14F-4D97-AF65-F5344CB8AC3E}">
        <p14:creationId xmlns:p14="http://schemas.microsoft.com/office/powerpoint/2010/main" val="1684824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9" name="Rectangle 8">
            <a:extLst>
              <a:ext uri="{FF2B5EF4-FFF2-40B4-BE49-F238E27FC236}">
                <a16:creationId xmlns:a16="http://schemas.microsoft.com/office/drawing/2014/main" id="{B902BBE6-6D8D-4D73-B128-D34D62EE9391}"/>
              </a:ext>
            </a:extLst>
          </p:cNvPr>
          <p:cNvSpPr/>
          <p:nvPr/>
        </p:nvSpPr>
        <p:spPr>
          <a:xfrm>
            <a:off x="110266" y="280452"/>
            <a:ext cx="7388202" cy="646331"/>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3600" b="1" dirty="0">
                <a:solidFill>
                  <a:srgbClr val="4C5053"/>
                </a:solidFill>
                <a:latin typeface="Arial Narrow" panose="020B0606020202030204" pitchFamily="34" charset="0"/>
                <a:cs typeface="Aharoni" panose="02010803020104030203" pitchFamily="2" charset="-79"/>
              </a:rPr>
              <a:t>Considerations for Elderly Patients</a:t>
            </a:r>
          </a:p>
        </p:txBody>
      </p:sp>
      <p:pic>
        <p:nvPicPr>
          <p:cNvPr id="14" name="Picture 13">
            <a:extLst>
              <a:ext uri="{FF2B5EF4-FFF2-40B4-BE49-F238E27FC236}">
                <a16:creationId xmlns:a16="http://schemas.microsoft.com/office/drawing/2014/main" id="{AA9D394F-7922-4203-BCD7-6C1EEB983CB9}"/>
              </a:ext>
            </a:extLst>
          </p:cNvPr>
          <p:cNvPicPr>
            <a:picLocks noChangeAspect="1"/>
          </p:cNvPicPr>
          <p:nvPr/>
        </p:nvPicPr>
        <p:blipFill>
          <a:blip r:embed="rId5"/>
          <a:stretch>
            <a:fillRect/>
          </a:stretch>
        </p:blipFill>
        <p:spPr>
          <a:xfrm>
            <a:off x="113627" y="2246868"/>
            <a:ext cx="8916745" cy="2178778"/>
          </a:xfrm>
          <a:prstGeom prst="rect">
            <a:avLst/>
          </a:prstGeom>
        </p:spPr>
      </p:pic>
    </p:spTree>
    <p:extLst>
      <p:ext uri="{BB962C8B-B14F-4D97-AF65-F5344CB8AC3E}">
        <p14:creationId xmlns:p14="http://schemas.microsoft.com/office/powerpoint/2010/main" val="1951105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8797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739" y="186812"/>
            <a:ext cx="1906633" cy="842652"/>
          </a:xfrm>
          <a:prstGeom prst="rect">
            <a:avLst/>
          </a:prstGeom>
        </p:spPr>
      </p:pic>
      <p:sp>
        <p:nvSpPr>
          <p:cNvPr id="9" name="Rectangle 8">
            <a:extLst>
              <a:ext uri="{FF2B5EF4-FFF2-40B4-BE49-F238E27FC236}">
                <a16:creationId xmlns:a16="http://schemas.microsoft.com/office/drawing/2014/main" id="{B902BBE6-6D8D-4D73-B128-D34D62EE9391}"/>
              </a:ext>
            </a:extLst>
          </p:cNvPr>
          <p:cNvSpPr/>
          <p:nvPr/>
        </p:nvSpPr>
        <p:spPr>
          <a:xfrm>
            <a:off x="0" y="52770"/>
            <a:ext cx="7388202" cy="1200329"/>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2400" b="1" dirty="0">
                <a:solidFill>
                  <a:srgbClr val="4C5053"/>
                </a:solidFill>
                <a:latin typeface="Arial Narrow" panose="020B0606020202030204" pitchFamily="34" charset="0"/>
                <a:cs typeface="Aharoni" panose="02010803020104030203" pitchFamily="2" charset="-79"/>
              </a:rPr>
              <a:t>Considerations </a:t>
            </a:r>
            <a:r>
              <a:rPr lang="en-US" sz="2400" b="1" dirty="0">
                <a:solidFill>
                  <a:srgbClr val="4C5053"/>
                </a:solidFill>
                <a:latin typeface="Arial Narrow" panose="020B0606020202030204" pitchFamily="34" charset="0"/>
                <a:cs typeface="Aharoni" panose="02010803020104030203" pitchFamily="2" charset="-79"/>
              </a:rPr>
              <a:t>The Effect of Bleeding Risk and Frailty Status on Anticoagulation Patterns in Octogenarians with Atrial Fibrillation: The FRAIL-AF Study </a:t>
            </a:r>
            <a:r>
              <a:rPr lang="en-CA" sz="2400" b="1" dirty="0">
                <a:solidFill>
                  <a:srgbClr val="4C5053"/>
                </a:solidFill>
                <a:latin typeface="Arial Narrow" panose="020B0606020202030204" pitchFamily="34" charset="0"/>
                <a:cs typeface="Aharoni" panose="02010803020104030203" pitchFamily="2" charset="-79"/>
              </a:rPr>
              <a:t>Elderly Patients</a:t>
            </a:r>
          </a:p>
        </p:txBody>
      </p:sp>
      <p:graphicFrame>
        <p:nvGraphicFramePr>
          <p:cNvPr id="7" name="Chart 6">
            <a:extLst>
              <a:ext uri="{FF2B5EF4-FFF2-40B4-BE49-F238E27FC236}">
                <a16:creationId xmlns:a16="http://schemas.microsoft.com/office/drawing/2014/main" id="{ABFA00B5-0663-4350-BFF4-E9427A973690}"/>
              </a:ext>
            </a:extLst>
          </p:cNvPr>
          <p:cNvGraphicFramePr/>
          <p:nvPr>
            <p:extLst>
              <p:ext uri="{D42A27DB-BD31-4B8C-83A1-F6EECF244321}">
                <p14:modId xmlns:p14="http://schemas.microsoft.com/office/powerpoint/2010/main" val="4280962917"/>
              </p:ext>
            </p:extLst>
          </p:nvPr>
        </p:nvGraphicFramePr>
        <p:xfrm>
          <a:off x="516402" y="2188902"/>
          <a:ext cx="6814986" cy="3556164"/>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9F9E90C9-D05D-44BC-AF82-FA5671EC9C9B}"/>
              </a:ext>
            </a:extLst>
          </p:cNvPr>
          <p:cNvSpPr txBox="1"/>
          <p:nvPr/>
        </p:nvSpPr>
        <p:spPr>
          <a:xfrm>
            <a:off x="5242084" y="2532578"/>
            <a:ext cx="795089" cy="246221"/>
          </a:xfrm>
          <a:prstGeom prst="rect">
            <a:avLst/>
          </a:prstGeom>
          <a:noFill/>
        </p:spPr>
        <p:txBody>
          <a:bodyPr wrap="none" lIns="0" tIns="0" rIns="0" bIns="0" rtlCol="0">
            <a:spAutoFit/>
          </a:bodyPr>
          <a:lstStyle/>
          <a:p>
            <a:pPr defTabSz="914400">
              <a:defRPr/>
            </a:pPr>
            <a:r>
              <a:rPr lang="en-CA" sz="1600" i="1" kern="0" dirty="0">
                <a:solidFill>
                  <a:srgbClr val="1B1A5A"/>
                </a:solidFill>
                <a:latin typeface="Arial Narrow" panose="020B0606020202030204" pitchFamily="34" charset="0"/>
              </a:rPr>
              <a:t>p</a:t>
            </a:r>
            <a:r>
              <a:rPr lang="en-CA" sz="1600" kern="0" dirty="0">
                <a:solidFill>
                  <a:srgbClr val="1B1A5A"/>
                </a:solidFill>
                <a:latin typeface="Arial Narrow" panose="020B0606020202030204" pitchFamily="34" charset="0"/>
              </a:rPr>
              <a:t> &lt; 0.0001</a:t>
            </a:r>
          </a:p>
        </p:txBody>
      </p:sp>
      <p:sp>
        <p:nvSpPr>
          <p:cNvPr id="10" name="TextBox 9">
            <a:extLst>
              <a:ext uri="{FF2B5EF4-FFF2-40B4-BE49-F238E27FC236}">
                <a16:creationId xmlns:a16="http://schemas.microsoft.com/office/drawing/2014/main" id="{B12C1592-312D-47A4-9D20-3B7CCD4504EB}"/>
              </a:ext>
            </a:extLst>
          </p:cNvPr>
          <p:cNvSpPr txBox="1"/>
          <p:nvPr/>
        </p:nvSpPr>
        <p:spPr>
          <a:xfrm>
            <a:off x="5127784" y="4248908"/>
            <a:ext cx="795089" cy="246221"/>
          </a:xfrm>
          <a:prstGeom prst="rect">
            <a:avLst/>
          </a:prstGeom>
          <a:noFill/>
        </p:spPr>
        <p:txBody>
          <a:bodyPr wrap="none" lIns="0" tIns="0" rIns="0" bIns="0" rtlCol="0">
            <a:spAutoFit/>
          </a:bodyPr>
          <a:lstStyle/>
          <a:p>
            <a:pPr defTabSz="914400">
              <a:defRPr/>
            </a:pPr>
            <a:r>
              <a:rPr lang="en-CA" sz="1600" i="1" kern="0" dirty="0">
                <a:solidFill>
                  <a:srgbClr val="356AC1"/>
                </a:solidFill>
                <a:latin typeface="Arial Narrow" panose="020B0606020202030204" pitchFamily="34" charset="0"/>
              </a:rPr>
              <a:t>p</a:t>
            </a:r>
            <a:r>
              <a:rPr lang="en-CA" sz="1600" kern="0" dirty="0">
                <a:solidFill>
                  <a:srgbClr val="356AC1"/>
                </a:solidFill>
                <a:latin typeface="Arial Narrow" panose="020B0606020202030204" pitchFamily="34" charset="0"/>
              </a:rPr>
              <a:t> &lt; 0.0001</a:t>
            </a:r>
          </a:p>
        </p:txBody>
      </p:sp>
      <p:sp>
        <p:nvSpPr>
          <p:cNvPr id="12" name="TextBox 11">
            <a:extLst>
              <a:ext uri="{FF2B5EF4-FFF2-40B4-BE49-F238E27FC236}">
                <a16:creationId xmlns:a16="http://schemas.microsoft.com/office/drawing/2014/main" id="{96BA801C-B943-4497-903B-55A5589F418C}"/>
              </a:ext>
            </a:extLst>
          </p:cNvPr>
          <p:cNvSpPr txBox="1"/>
          <p:nvPr/>
        </p:nvSpPr>
        <p:spPr>
          <a:xfrm>
            <a:off x="6624463" y="4398221"/>
            <a:ext cx="795089" cy="246221"/>
          </a:xfrm>
          <a:prstGeom prst="rect">
            <a:avLst/>
          </a:prstGeom>
          <a:noFill/>
        </p:spPr>
        <p:txBody>
          <a:bodyPr wrap="none" lIns="0" tIns="0" rIns="0" bIns="0" rtlCol="0">
            <a:spAutoFit/>
          </a:bodyPr>
          <a:lstStyle/>
          <a:p>
            <a:pPr defTabSz="914400">
              <a:defRPr/>
            </a:pPr>
            <a:r>
              <a:rPr lang="en-CA" sz="1600" i="1" kern="0" dirty="0">
                <a:solidFill>
                  <a:srgbClr val="FF5353"/>
                </a:solidFill>
                <a:latin typeface="Arial Narrow" panose="020B0606020202030204" pitchFamily="34" charset="0"/>
              </a:rPr>
              <a:t>p</a:t>
            </a:r>
            <a:r>
              <a:rPr lang="en-CA" sz="1600" kern="0" dirty="0">
                <a:solidFill>
                  <a:srgbClr val="FF5353"/>
                </a:solidFill>
                <a:latin typeface="Arial Narrow" panose="020B0606020202030204" pitchFamily="34" charset="0"/>
              </a:rPr>
              <a:t> &lt; 0.0006</a:t>
            </a:r>
          </a:p>
        </p:txBody>
      </p:sp>
      <p:cxnSp>
        <p:nvCxnSpPr>
          <p:cNvPr id="13" name="Straight Connector 12">
            <a:extLst>
              <a:ext uri="{FF2B5EF4-FFF2-40B4-BE49-F238E27FC236}">
                <a16:creationId xmlns:a16="http://schemas.microsoft.com/office/drawing/2014/main" id="{B6B2797B-05EF-421E-A271-BDDE3BA80782}"/>
              </a:ext>
            </a:extLst>
          </p:cNvPr>
          <p:cNvCxnSpPr/>
          <p:nvPr/>
        </p:nvCxnSpPr>
        <p:spPr>
          <a:xfrm>
            <a:off x="7445688" y="2709510"/>
            <a:ext cx="365760" cy="0"/>
          </a:xfrm>
          <a:prstGeom prst="line">
            <a:avLst/>
          </a:prstGeom>
          <a:noFill/>
          <a:ln w="28575" cap="flat" cmpd="sng" algn="ctr">
            <a:solidFill>
              <a:srgbClr val="1B1A5A"/>
            </a:solidFill>
            <a:prstDash val="solid"/>
            <a:miter lim="800000"/>
          </a:ln>
          <a:effectLst/>
        </p:spPr>
      </p:cxnSp>
      <p:cxnSp>
        <p:nvCxnSpPr>
          <p:cNvPr id="16" name="Straight Connector 15">
            <a:extLst>
              <a:ext uri="{FF2B5EF4-FFF2-40B4-BE49-F238E27FC236}">
                <a16:creationId xmlns:a16="http://schemas.microsoft.com/office/drawing/2014/main" id="{50915E77-3DB5-40EB-825A-9444AAC5E434}"/>
              </a:ext>
            </a:extLst>
          </p:cNvPr>
          <p:cNvCxnSpPr/>
          <p:nvPr/>
        </p:nvCxnSpPr>
        <p:spPr>
          <a:xfrm>
            <a:off x="7445688" y="2977660"/>
            <a:ext cx="365760" cy="0"/>
          </a:xfrm>
          <a:prstGeom prst="line">
            <a:avLst/>
          </a:prstGeom>
          <a:noFill/>
          <a:ln w="28575" cap="flat" cmpd="sng" algn="ctr">
            <a:solidFill>
              <a:srgbClr val="FF5353"/>
            </a:solidFill>
            <a:prstDash val="solid"/>
            <a:miter lim="800000"/>
          </a:ln>
          <a:effectLst/>
        </p:spPr>
      </p:cxnSp>
      <p:cxnSp>
        <p:nvCxnSpPr>
          <p:cNvPr id="17" name="Straight Connector 16">
            <a:extLst>
              <a:ext uri="{FF2B5EF4-FFF2-40B4-BE49-F238E27FC236}">
                <a16:creationId xmlns:a16="http://schemas.microsoft.com/office/drawing/2014/main" id="{A78BFBCF-FFEA-4EDD-B9FA-071195DDB338}"/>
              </a:ext>
            </a:extLst>
          </p:cNvPr>
          <p:cNvCxnSpPr/>
          <p:nvPr/>
        </p:nvCxnSpPr>
        <p:spPr>
          <a:xfrm>
            <a:off x="7445688" y="3240861"/>
            <a:ext cx="365760" cy="0"/>
          </a:xfrm>
          <a:prstGeom prst="line">
            <a:avLst/>
          </a:prstGeom>
          <a:noFill/>
          <a:ln w="28575" cap="flat" cmpd="sng" algn="ctr">
            <a:solidFill>
              <a:srgbClr val="356AC1"/>
            </a:solidFill>
            <a:prstDash val="solid"/>
            <a:miter lim="800000"/>
          </a:ln>
          <a:effectLst/>
        </p:spPr>
      </p:cxnSp>
      <p:sp>
        <p:nvSpPr>
          <p:cNvPr id="18" name="TextBox 17">
            <a:extLst>
              <a:ext uri="{FF2B5EF4-FFF2-40B4-BE49-F238E27FC236}">
                <a16:creationId xmlns:a16="http://schemas.microsoft.com/office/drawing/2014/main" id="{0F39C7C8-687B-46C1-B047-C52129C713EA}"/>
              </a:ext>
            </a:extLst>
          </p:cNvPr>
          <p:cNvSpPr txBox="1"/>
          <p:nvPr/>
        </p:nvSpPr>
        <p:spPr>
          <a:xfrm>
            <a:off x="7827030" y="2566586"/>
            <a:ext cx="1203342"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CHADS</a:t>
            </a:r>
            <a:r>
              <a:rPr lang="en-CA" sz="1400" kern="0" baseline="-25000" dirty="0">
                <a:solidFill>
                  <a:prstClr val="black"/>
                </a:solidFill>
                <a:latin typeface="Arial Narrow" panose="020B0606020202030204" pitchFamily="34" charset="0"/>
              </a:rPr>
              <a:t>2</a:t>
            </a:r>
            <a:r>
              <a:rPr lang="en-CA" sz="1400" kern="0" dirty="0">
                <a:solidFill>
                  <a:prstClr val="black"/>
                </a:solidFill>
                <a:latin typeface="Arial Narrow" panose="020B0606020202030204" pitchFamily="34" charset="0"/>
              </a:rPr>
              <a:t> score</a:t>
            </a:r>
            <a:r>
              <a:rPr lang="en-CA" sz="1400" kern="0" baseline="-25000" dirty="0">
                <a:solidFill>
                  <a:prstClr val="black"/>
                </a:solidFill>
                <a:latin typeface="Arial Narrow" panose="020B0606020202030204" pitchFamily="34" charset="0"/>
              </a:rPr>
              <a:t> </a:t>
            </a:r>
          </a:p>
        </p:txBody>
      </p:sp>
      <p:sp>
        <p:nvSpPr>
          <p:cNvPr id="19" name="TextBox 18">
            <a:extLst>
              <a:ext uri="{FF2B5EF4-FFF2-40B4-BE49-F238E27FC236}">
                <a16:creationId xmlns:a16="http://schemas.microsoft.com/office/drawing/2014/main" id="{01D53AC9-E0F9-49AE-9E60-C4CD0F408270}"/>
              </a:ext>
            </a:extLst>
          </p:cNvPr>
          <p:cNvSpPr txBox="1"/>
          <p:nvPr/>
        </p:nvSpPr>
        <p:spPr>
          <a:xfrm>
            <a:off x="7827029" y="2825363"/>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HAS-BLED score</a:t>
            </a:r>
            <a:r>
              <a:rPr lang="en-CA" sz="1400" kern="0" baseline="-25000" dirty="0">
                <a:solidFill>
                  <a:prstClr val="black"/>
                </a:solidFill>
                <a:latin typeface="Arial Narrow" panose="020B0606020202030204" pitchFamily="34" charset="0"/>
              </a:rPr>
              <a:t> </a:t>
            </a:r>
          </a:p>
        </p:txBody>
      </p:sp>
      <p:sp>
        <p:nvSpPr>
          <p:cNvPr id="20" name="TextBox 19">
            <a:extLst>
              <a:ext uri="{FF2B5EF4-FFF2-40B4-BE49-F238E27FC236}">
                <a16:creationId xmlns:a16="http://schemas.microsoft.com/office/drawing/2014/main" id="{0DCF9BDD-E093-4E6C-8A97-B4DAE532E897}"/>
              </a:ext>
            </a:extLst>
          </p:cNvPr>
          <p:cNvSpPr txBox="1"/>
          <p:nvPr/>
        </p:nvSpPr>
        <p:spPr>
          <a:xfrm>
            <a:off x="7834716" y="3102362"/>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CFS score</a:t>
            </a:r>
            <a:r>
              <a:rPr lang="en-CA" sz="1400" kern="0" baseline="-25000" dirty="0">
                <a:solidFill>
                  <a:prstClr val="black"/>
                </a:solidFill>
                <a:latin typeface="Arial Narrow" panose="020B0606020202030204" pitchFamily="34" charset="0"/>
              </a:rPr>
              <a:t> </a:t>
            </a:r>
          </a:p>
        </p:txBody>
      </p:sp>
      <p:sp>
        <p:nvSpPr>
          <p:cNvPr id="21" name="Text Box 3">
            <a:extLst>
              <a:ext uri="{FF2B5EF4-FFF2-40B4-BE49-F238E27FC236}">
                <a16:creationId xmlns:a16="http://schemas.microsoft.com/office/drawing/2014/main" id="{FEFB4C7C-693A-4B49-AF62-BC37CFA7925A}"/>
              </a:ext>
            </a:extLst>
          </p:cNvPr>
          <p:cNvSpPr txBox="1">
            <a:spLocks noChangeArrowheads="1"/>
          </p:cNvSpPr>
          <p:nvPr/>
        </p:nvSpPr>
        <p:spPr bwMode="auto">
          <a:xfrm>
            <a:off x="237765" y="6535925"/>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Lefebvre MC, et al. Can J </a:t>
            </a:r>
            <a:r>
              <a:rPr lang="en-CA" sz="1000" dirty="0" err="1">
                <a:solidFill>
                  <a:schemeClr val="bg1"/>
                </a:solidFill>
                <a:latin typeface="Arial Narrow" panose="020B0606020202030204" pitchFamily="34" charset="0"/>
              </a:rPr>
              <a:t>Cardiol</a:t>
            </a:r>
            <a:r>
              <a:rPr lang="en-CA" sz="1000" dirty="0">
                <a:solidFill>
                  <a:schemeClr val="bg1"/>
                </a:solidFill>
                <a:latin typeface="Arial Narrow" panose="020B0606020202030204" pitchFamily="34" charset="0"/>
              </a:rPr>
              <a:t>. 2016 Feb; 32(2):169-76.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897350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090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538" y="119596"/>
            <a:ext cx="2062981" cy="911751"/>
          </a:xfrm>
          <a:prstGeom prst="rect">
            <a:avLst/>
          </a:prstGeom>
        </p:spPr>
      </p:pic>
      <p:sp>
        <p:nvSpPr>
          <p:cNvPr id="9" name="Rectangle 8">
            <a:extLst>
              <a:ext uri="{FF2B5EF4-FFF2-40B4-BE49-F238E27FC236}">
                <a16:creationId xmlns:a16="http://schemas.microsoft.com/office/drawing/2014/main" id="{B902BBE6-6D8D-4D73-B128-D34D62EE9391}"/>
              </a:ext>
            </a:extLst>
          </p:cNvPr>
          <p:cNvSpPr/>
          <p:nvPr/>
        </p:nvSpPr>
        <p:spPr>
          <a:xfrm>
            <a:off x="31350" y="209876"/>
            <a:ext cx="7388202" cy="646331"/>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US" sz="3600" b="1" dirty="0">
                <a:solidFill>
                  <a:srgbClr val="4C5053"/>
                </a:solidFill>
                <a:latin typeface="Arial Narrow" panose="020B0606020202030204" pitchFamily="34" charset="0"/>
                <a:cs typeface="Aharoni" panose="02010803020104030203" pitchFamily="2" charset="-79"/>
              </a:rPr>
              <a:t>Risk of Falls and Major Bleeding</a:t>
            </a:r>
          </a:p>
        </p:txBody>
      </p:sp>
      <p:sp>
        <p:nvSpPr>
          <p:cNvPr id="22" name="TextBox 21">
            <a:extLst>
              <a:ext uri="{FF2B5EF4-FFF2-40B4-BE49-F238E27FC236}">
                <a16:creationId xmlns:a16="http://schemas.microsoft.com/office/drawing/2014/main" id="{C17DB8C6-6CFC-4DB0-A3EB-D798F72EDAE3}"/>
              </a:ext>
            </a:extLst>
          </p:cNvPr>
          <p:cNvSpPr txBox="1"/>
          <p:nvPr/>
        </p:nvSpPr>
        <p:spPr>
          <a:xfrm>
            <a:off x="2440866" y="272776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a:t>
            </a:r>
          </a:p>
        </p:txBody>
      </p:sp>
      <p:sp>
        <p:nvSpPr>
          <p:cNvPr id="23" name="TextBox 22">
            <a:extLst>
              <a:ext uri="{FF2B5EF4-FFF2-40B4-BE49-F238E27FC236}">
                <a16:creationId xmlns:a16="http://schemas.microsoft.com/office/drawing/2014/main" id="{B9B2F0C5-5A65-4452-9B3F-7F673B3D9BF0}"/>
              </a:ext>
            </a:extLst>
          </p:cNvPr>
          <p:cNvSpPr txBox="1"/>
          <p:nvPr/>
        </p:nvSpPr>
        <p:spPr>
          <a:xfrm>
            <a:off x="2440866" y="306035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0.8</a:t>
            </a:r>
          </a:p>
        </p:txBody>
      </p:sp>
      <p:sp>
        <p:nvSpPr>
          <p:cNvPr id="24" name="TextBox 23">
            <a:extLst>
              <a:ext uri="{FF2B5EF4-FFF2-40B4-BE49-F238E27FC236}">
                <a16:creationId xmlns:a16="http://schemas.microsoft.com/office/drawing/2014/main" id="{F636B498-3D22-401F-93B7-E5916432D908}"/>
              </a:ext>
            </a:extLst>
          </p:cNvPr>
          <p:cNvSpPr txBox="1"/>
          <p:nvPr/>
        </p:nvSpPr>
        <p:spPr>
          <a:xfrm>
            <a:off x="2440866" y="3401939"/>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0.6</a:t>
            </a:r>
          </a:p>
        </p:txBody>
      </p:sp>
      <p:sp>
        <p:nvSpPr>
          <p:cNvPr id="25" name="TextBox 24">
            <a:extLst>
              <a:ext uri="{FF2B5EF4-FFF2-40B4-BE49-F238E27FC236}">
                <a16:creationId xmlns:a16="http://schemas.microsoft.com/office/drawing/2014/main" id="{A0938C45-F9DB-48FD-893D-F2C69F7CC622}"/>
              </a:ext>
            </a:extLst>
          </p:cNvPr>
          <p:cNvSpPr txBox="1"/>
          <p:nvPr/>
        </p:nvSpPr>
        <p:spPr>
          <a:xfrm>
            <a:off x="2440866" y="373902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0.4</a:t>
            </a:r>
          </a:p>
        </p:txBody>
      </p:sp>
      <p:sp>
        <p:nvSpPr>
          <p:cNvPr id="26" name="TextBox 25">
            <a:extLst>
              <a:ext uri="{FF2B5EF4-FFF2-40B4-BE49-F238E27FC236}">
                <a16:creationId xmlns:a16="http://schemas.microsoft.com/office/drawing/2014/main" id="{D4045346-5F84-413E-974D-D78E23013567}"/>
              </a:ext>
            </a:extLst>
          </p:cNvPr>
          <p:cNvSpPr txBox="1"/>
          <p:nvPr/>
        </p:nvSpPr>
        <p:spPr>
          <a:xfrm>
            <a:off x="2440866" y="4085103"/>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0.2</a:t>
            </a:r>
          </a:p>
        </p:txBody>
      </p:sp>
      <p:sp>
        <p:nvSpPr>
          <p:cNvPr id="27" name="TextBox 26">
            <a:extLst>
              <a:ext uri="{FF2B5EF4-FFF2-40B4-BE49-F238E27FC236}">
                <a16:creationId xmlns:a16="http://schemas.microsoft.com/office/drawing/2014/main" id="{A175FA1F-F85F-4EE6-8661-472544B846E4}"/>
              </a:ext>
            </a:extLst>
          </p:cNvPr>
          <p:cNvSpPr txBox="1"/>
          <p:nvPr/>
        </p:nvSpPr>
        <p:spPr>
          <a:xfrm>
            <a:off x="2440866" y="442219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0.0</a:t>
            </a:r>
          </a:p>
        </p:txBody>
      </p:sp>
      <p:cxnSp>
        <p:nvCxnSpPr>
          <p:cNvPr id="28" name="Straight Connector 27">
            <a:extLst>
              <a:ext uri="{FF2B5EF4-FFF2-40B4-BE49-F238E27FC236}">
                <a16:creationId xmlns:a16="http://schemas.microsoft.com/office/drawing/2014/main" id="{71FE1608-8327-4183-A114-0E20CF20C978}"/>
              </a:ext>
            </a:extLst>
          </p:cNvPr>
          <p:cNvCxnSpPr/>
          <p:nvPr/>
        </p:nvCxnSpPr>
        <p:spPr>
          <a:xfrm>
            <a:off x="2844900" y="2880577"/>
            <a:ext cx="0" cy="1693636"/>
          </a:xfrm>
          <a:prstGeom prst="line">
            <a:avLst/>
          </a:prstGeom>
          <a:noFill/>
          <a:ln w="12700" cap="flat" cmpd="sng" algn="ctr">
            <a:solidFill>
              <a:srgbClr val="1C1E5E"/>
            </a:solidFill>
            <a:prstDash val="solid"/>
            <a:miter lim="800000"/>
          </a:ln>
          <a:effectLst/>
        </p:spPr>
      </p:cxnSp>
      <p:cxnSp>
        <p:nvCxnSpPr>
          <p:cNvPr id="29" name="Straight Connector 28">
            <a:extLst>
              <a:ext uri="{FF2B5EF4-FFF2-40B4-BE49-F238E27FC236}">
                <a16:creationId xmlns:a16="http://schemas.microsoft.com/office/drawing/2014/main" id="{35403DB6-C335-4EB1-8AF5-E58EE8D150B0}"/>
              </a:ext>
            </a:extLst>
          </p:cNvPr>
          <p:cNvCxnSpPr/>
          <p:nvPr/>
        </p:nvCxnSpPr>
        <p:spPr>
          <a:xfrm>
            <a:off x="2829801" y="4575523"/>
            <a:ext cx="3137682" cy="0"/>
          </a:xfrm>
          <a:prstGeom prst="line">
            <a:avLst/>
          </a:prstGeom>
          <a:noFill/>
          <a:ln w="12700" cap="flat" cmpd="sng" algn="ctr">
            <a:solidFill>
              <a:srgbClr val="595959"/>
            </a:solidFill>
            <a:prstDash val="solid"/>
            <a:miter lim="800000"/>
          </a:ln>
          <a:effectLst/>
        </p:spPr>
      </p:cxnSp>
      <p:cxnSp>
        <p:nvCxnSpPr>
          <p:cNvPr id="30" name="Straight Connector 29">
            <a:extLst>
              <a:ext uri="{FF2B5EF4-FFF2-40B4-BE49-F238E27FC236}">
                <a16:creationId xmlns:a16="http://schemas.microsoft.com/office/drawing/2014/main" id="{8C8FE94E-F022-4E6E-85CB-87FC1974D4B8}"/>
              </a:ext>
            </a:extLst>
          </p:cNvPr>
          <p:cNvCxnSpPr/>
          <p:nvPr/>
        </p:nvCxnSpPr>
        <p:spPr>
          <a:xfrm>
            <a:off x="2778405" y="2885072"/>
            <a:ext cx="74291" cy="0"/>
          </a:xfrm>
          <a:prstGeom prst="line">
            <a:avLst/>
          </a:prstGeom>
          <a:noFill/>
          <a:ln w="12700" cap="flat" cmpd="sng" algn="ctr">
            <a:solidFill>
              <a:srgbClr val="595959"/>
            </a:solidFill>
            <a:prstDash val="solid"/>
            <a:miter lim="800000"/>
          </a:ln>
          <a:effectLst/>
        </p:spPr>
      </p:cxnSp>
      <p:cxnSp>
        <p:nvCxnSpPr>
          <p:cNvPr id="31" name="Straight Connector 30">
            <a:extLst>
              <a:ext uri="{FF2B5EF4-FFF2-40B4-BE49-F238E27FC236}">
                <a16:creationId xmlns:a16="http://schemas.microsoft.com/office/drawing/2014/main" id="{85CB3D89-238F-4EEF-B7A8-8ED0A155955B}"/>
              </a:ext>
            </a:extLst>
          </p:cNvPr>
          <p:cNvCxnSpPr/>
          <p:nvPr/>
        </p:nvCxnSpPr>
        <p:spPr>
          <a:xfrm>
            <a:off x="2778405" y="3213172"/>
            <a:ext cx="74291" cy="0"/>
          </a:xfrm>
          <a:prstGeom prst="line">
            <a:avLst/>
          </a:prstGeom>
          <a:noFill/>
          <a:ln w="12700" cap="flat" cmpd="sng" algn="ctr">
            <a:solidFill>
              <a:srgbClr val="595959"/>
            </a:solidFill>
            <a:prstDash val="solid"/>
            <a:miter lim="800000"/>
          </a:ln>
          <a:effectLst/>
        </p:spPr>
      </p:cxnSp>
      <p:cxnSp>
        <p:nvCxnSpPr>
          <p:cNvPr id="32" name="Straight Connector 31">
            <a:extLst>
              <a:ext uri="{FF2B5EF4-FFF2-40B4-BE49-F238E27FC236}">
                <a16:creationId xmlns:a16="http://schemas.microsoft.com/office/drawing/2014/main" id="{7561C689-6F7C-47B0-885F-843C0017D599}"/>
              </a:ext>
            </a:extLst>
          </p:cNvPr>
          <p:cNvCxnSpPr/>
          <p:nvPr/>
        </p:nvCxnSpPr>
        <p:spPr>
          <a:xfrm>
            <a:off x="2778405" y="3559249"/>
            <a:ext cx="74291" cy="0"/>
          </a:xfrm>
          <a:prstGeom prst="line">
            <a:avLst/>
          </a:prstGeom>
          <a:noFill/>
          <a:ln w="12700" cap="flat" cmpd="sng" algn="ctr">
            <a:solidFill>
              <a:srgbClr val="595959"/>
            </a:solidFill>
            <a:prstDash val="solid"/>
            <a:miter lim="800000"/>
          </a:ln>
          <a:effectLst/>
        </p:spPr>
      </p:cxnSp>
      <p:cxnSp>
        <p:nvCxnSpPr>
          <p:cNvPr id="33" name="Straight Connector 32">
            <a:extLst>
              <a:ext uri="{FF2B5EF4-FFF2-40B4-BE49-F238E27FC236}">
                <a16:creationId xmlns:a16="http://schemas.microsoft.com/office/drawing/2014/main" id="{F4C791C5-B813-4344-9EB0-9AE8E03318DC}"/>
              </a:ext>
            </a:extLst>
          </p:cNvPr>
          <p:cNvCxnSpPr/>
          <p:nvPr/>
        </p:nvCxnSpPr>
        <p:spPr>
          <a:xfrm>
            <a:off x="2778405" y="3891842"/>
            <a:ext cx="74291" cy="0"/>
          </a:xfrm>
          <a:prstGeom prst="line">
            <a:avLst/>
          </a:prstGeom>
          <a:noFill/>
          <a:ln w="12700" cap="flat" cmpd="sng" algn="ctr">
            <a:solidFill>
              <a:srgbClr val="595959"/>
            </a:solidFill>
            <a:prstDash val="solid"/>
            <a:miter lim="800000"/>
          </a:ln>
          <a:effectLst/>
        </p:spPr>
      </p:cxnSp>
      <p:cxnSp>
        <p:nvCxnSpPr>
          <p:cNvPr id="34" name="Straight Connector 33">
            <a:extLst>
              <a:ext uri="{FF2B5EF4-FFF2-40B4-BE49-F238E27FC236}">
                <a16:creationId xmlns:a16="http://schemas.microsoft.com/office/drawing/2014/main" id="{596DDF99-E88B-4032-828E-0DF23B24A54C}"/>
              </a:ext>
            </a:extLst>
          </p:cNvPr>
          <p:cNvCxnSpPr/>
          <p:nvPr/>
        </p:nvCxnSpPr>
        <p:spPr>
          <a:xfrm>
            <a:off x="2778405" y="4237920"/>
            <a:ext cx="74291" cy="0"/>
          </a:xfrm>
          <a:prstGeom prst="line">
            <a:avLst/>
          </a:prstGeom>
          <a:noFill/>
          <a:ln w="12700" cap="flat" cmpd="sng" algn="ctr">
            <a:solidFill>
              <a:srgbClr val="595959"/>
            </a:solidFill>
            <a:prstDash val="solid"/>
            <a:miter lim="800000"/>
          </a:ln>
          <a:effectLst/>
        </p:spPr>
      </p:cxnSp>
      <p:cxnSp>
        <p:nvCxnSpPr>
          <p:cNvPr id="35" name="Straight Connector 34">
            <a:extLst>
              <a:ext uri="{FF2B5EF4-FFF2-40B4-BE49-F238E27FC236}">
                <a16:creationId xmlns:a16="http://schemas.microsoft.com/office/drawing/2014/main" id="{7C0C9D86-1542-429C-80E9-5DBFC367407C}"/>
              </a:ext>
            </a:extLst>
          </p:cNvPr>
          <p:cNvCxnSpPr/>
          <p:nvPr/>
        </p:nvCxnSpPr>
        <p:spPr>
          <a:xfrm>
            <a:off x="2778405" y="4575009"/>
            <a:ext cx="74291" cy="0"/>
          </a:xfrm>
          <a:prstGeom prst="line">
            <a:avLst/>
          </a:prstGeom>
          <a:noFill/>
          <a:ln w="12700" cap="flat" cmpd="sng" algn="ctr">
            <a:solidFill>
              <a:srgbClr val="595959"/>
            </a:solidFill>
            <a:prstDash val="solid"/>
            <a:miter lim="800000"/>
          </a:ln>
          <a:effectLst/>
        </p:spPr>
      </p:cxnSp>
      <p:cxnSp>
        <p:nvCxnSpPr>
          <p:cNvPr id="36" name="Straight Connector 35">
            <a:extLst>
              <a:ext uri="{FF2B5EF4-FFF2-40B4-BE49-F238E27FC236}">
                <a16:creationId xmlns:a16="http://schemas.microsoft.com/office/drawing/2014/main" id="{3FA6082E-DD48-4BF5-9E6F-4E21231F0FBD}"/>
              </a:ext>
            </a:extLst>
          </p:cNvPr>
          <p:cNvCxnSpPr/>
          <p:nvPr/>
        </p:nvCxnSpPr>
        <p:spPr>
          <a:xfrm>
            <a:off x="2991492" y="4583460"/>
            <a:ext cx="0" cy="67417"/>
          </a:xfrm>
          <a:prstGeom prst="line">
            <a:avLst/>
          </a:prstGeom>
          <a:noFill/>
          <a:ln w="12700" cap="flat" cmpd="sng" algn="ctr">
            <a:solidFill>
              <a:srgbClr val="595959"/>
            </a:solidFill>
            <a:prstDash val="solid"/>
            <a:miter lim="800000"/>
          </a:ln>
          <a:effectLst/>
        </p:spPr>
      </p:cxnSp>
      <p:cxnSp>
        <p:nvCxnSpPr>
          <p:cNvPr id="37" name="Straight Connector 36">
            <a:extLst>
              <a:ext uri="{FF2B5EF4-FFF2-40B4-BE49-F238E27FC236}">
                <a16:creationId xmlns:a16="http://schemas.microsoft.com/office/drawing/2014/main" id="{B9B262FA-84D3-485C-9AC9-9A92E5D7DF90}"/>
              </a:ext>
            </a:extLst>
          </p:cNvPr>
          <p:cNvCxnSpPr/>
          <p:nvPr/>
        </p:nvCxnSpPr>
        <p:spPr>
          <a:xfrm>
            <a:off x="3730027" y="4583460"/>
            <a:ext cx="0" cy="67417"/>
          </a:xfrm>
          <a:prstGeom prst="line">
            <a:avLst/>
          </a:prstGeom>
          <a:noFill/>
          <a:ln w="12700" cap="flat" cmpd="sng" algn="ctr">
            <a:solidFill>
              <a:srgbClr val="595959"/>
            </a:solidFill>
            <a:prstDash val="solid"/>
            <a:miter lim="800000"/>
          </a:ln>
          <a:effectLst/>
        </p:spPr>
      </p:cxnSp>
      <p:cxnSp>
        <p:nvCxnSpPr>
          <p:cNvPr id="38" name="Straight Connector 37">
            <a:extLst>
              <a:ext uri="{FF2B5EF4-FFF2-40B4-BE49-F238E27FC236}">
                <a16:creationId xmlns:a16="http://schemas.microsoft.com/office/drawing/2014/main" id="{BD4F6B95-47B7-4806-9B43-F95B9A20C768}"/>
              </a:ext>
            </a:extLst>
          </p:cNvPr>
          <p:cNvCxnSpPr/>
          <p:nvPr/>
        </p:nvCxnSpPr>
        <p:spPr>
          <a:xfrm>
            <a:off x="4468562" y="4583460"/>
            <a:ext cx="0" cy="67417"/>
          </a:xfrm>
          <a:prstGeom prst="line">
            <a:avLst/>
          </a:prstGeom>
          <a:noFill/>
          <a:ln w="12700" cap="flat" cmpd="sng" algn="ctr">
            <a:solidFill>
              <a:srgbClr val="595959"/>
            </a:solidFill>
            <a:prstDash val="solid"/>
            <a:miter lim="800000"/>
          </a:ln>
          <a:effectLst/>
        </p:spPr>
      </p:cxnSp>
      <p:cxnSp>
        <p:nvCxnSpPr>
          <p:cNvPr id="39" name="Straight Connector 38">
            <a:extLst>
              <a:ext uri="{FF2B5EF4-FFF2-40B4-BE49-F238E27FC236}">
                <a16:creationId xmlns:a16="http://schemas.microsoft.com/office/drawing/2014/main" id="{509B0581-1FE0-47A5-BD49-3BD83347A2F3}"/>
              </a:ext>
            </a:extLst>
          </p:cNvPr>
          <p:cNvCxnSpPr/>
          <p:nvPr/>
        </p:nvCxnSpPr>
        <p:spPr>
          <a:xfrm>
            <a:off x="5207097" y="4583460"/>
            <a:ext cx="0" cy="67417"/>
          </a:xfrm>
          <a:prstGeom prst="line">
            <a:avLst/>
          </a:prstGeom>
          <a:noFill/>
          <a:ln w="12700" cap="flat" cmpd="sng" algn="ctr">
            <a:solidFill>
              <a:srgbClr val="595959"/>
            </a:solidFill>
            <a:prstDash val="solid"/>
            <a:miter lim="800000"/>
          </a:ln>
          <a:effectLst/>
        </p:spPr>
      </p:cxnSp>
      <p:cxnSp>
        <p:nvCxnSpPr>
          <p:cNvPr id="40" name="Straight Connector 39">
            <a:extLst>
              <a:ext uri="{FF2B5EF4-FFF2-40B4-BE49-F238E27FC236}">
                <a16:creationId xmlns:a16="http://schemas.microsoft.com/office/drawing/2014/main" id="{17C943EA-B62C-4962-A6CA-CA8502E9E75E}"/>
              </a:ext>
            </a:extLst>
          </p:cNvPr>
          <p:cNvCxnSpPr/>
          <p:nvPr/>
        </p:nvCxnSpPr>
        <p:spPr>
          <a:xfrm>
            <a:off x="5954372" y="4583460"/>
            <a:ext cx="0" cy="67417"/>
          </a:xfrm>
          <a:prstGeom prst="line">
            <a:avLst/>
          </a:prstGeom>
          <a:noFill/>
          <a:ln w="12700" cap="flat" cmpd="sng" algn="ctr">
            <a:solidFill>
              <a:srgbClr val="595959"/>
            </a:solidFill>
            <a:prstDash val="solid"/>
            <a:miter lim="800000"/>
          </a:ln>
          <a:effectLst/>
        </p:spPr>
      </p:cxnSp>
      <p:sp>
        <p:nvSpPr>
          <p:cNvPr id="41" name="TextBox 40">
            <a:extLst>
              <a:ext uri="{FF2B5EF4-FFF2-40B4-BE49-F238E27FC236}">
                <a16:creationId xmlns:a16="http://schemas.microsoft.com/office/drawing/2014/main" id="{3939C808-C5AF-4173-998A-5BACBC70DC92}"/>
              </a:ext>
            </a:extLst>
          </p:cNvPr>
          <p:cNvSpPr txBox="1"/>
          <p:nvPr/>
        </p:nvSpPr>
        <p:spPr>
          <a:xfrm>
            <a:off x="2842915" y="4619412"/>
            <a:ext cx="26642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a:t>
            </a:r>
          </a:p>
        </p:txBody>
      </p:sp>
      <p:sp>
        <p:nvSpPr>
          <p:cNvPr id="42" name="TextBox 41">
            <a:extLst>
              <a:ext uri="{FF2B5EF4-FFF2-40B4-BE49-F238E27FC236}">
                <a16:creationId xmlns:a16="http://schemas.microsoft.com/office/drawing/2014/main" id="{378C8C7D-5548-4CCA-B886-326A32619944}"/>
              </a:ext>
            </a:extLst>
          </p:cNvPr>
          <p:cNvSpPr txBox="1"/>
          <p:nvPr/>
        </p:nvSpPr>
        <p:spPr>
          <a:xfrm>
            <a:off x="3513459"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100</a:t>
            </a:r>
          </a:p>
        </p:txBody>
      </p:sp>
      <p:sp>
        <p:nvSpPr>
          <p:cNvPr id="43" name="TextBox 42">
            <a:extLst>
              <a:ext uri="{FF2B5EF4-FFF2-40B4-BE49-F238E27FC236}">
                <a16:creationId xmlns:a16="http://schemas.microsoft.com/office/drawing/2014/main" id="{7A802EAF-D3D9-4FA7-BBAF-78D58ECF33EA}"/>
              </a:ext>
            </a:extLst>
          </p:cNvPr>
          <p:cNvSpPr txBox="1"/>
          <p:nvPr/>
        </p:nvSpPr>
        <p:spPr>
          <a:xfrm>
            <a:off x="4247625"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200</a:t>
            </a:r>
          </a:p>
        </p:txBody>
      </p:sp>
      <p:sp>
        <p:nvSpPr>
          <p:cNvPr id="44" name="TextBox 43">
            <a:extLst>
              <a:ext uri="{FF2B5EF4-FFF2-40B4-BE49-F238E27FC236}">
                <a16:creationId xmlns:a16="http://schemas.microsoft.com/office/drawing/2014/main" id="{1E70FB70-99BD-4FD3-ADBF-86E77B56CFF8}"/>
              </a:ext>
            </a:extLst>
          </p:cNvPr>
          <p:cNvSpPr txBox="1"/>
          <p:nvPr/>
        </p:nvSpPr>
        <p:spPr>
          <a:xfrm>
            <a:off x="4990529"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300</a:t>
            </a:r>
          </a:p>
        </p:txBody>
      </p:sp>
      <p:sp>
        <p:nvSpPr>
          <p:cNvPr id="45" name="TextBox 44">
            <a:extLst>
              <a:ext uri="{FF2B5EF4-FFF2-40B4-BE49-F238E27FC236}">
                <a16:creationId xmlns:a16="http://schemas.microsoft.com/office/drawing/2014/main" id="{45EA802D-BD4D-4B95-A5E7-4D268A872A95}"/>
              </a:ext>
            </a:extLst>
          </p:cNvPr>
          <p:cNvSpPr txBox="1"/>
          <p:nvPr/>
        </p:nvSpPr>
        <p:spPr>
          <a:xfrm>
            <a:off x="5742176"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400</a:t>
            </a:r>
          </a:p>
        </p:txBody>
      </p:sp>
      <p:sp>
        <p:nvSpPr>
          <p:cNvPr id="46" name="TextBox 45">
            <a:extLst>
              <a:ext uri="{FF2B5EF4-FFF2-40B4-BE49-F238E27FC236}">
                <a16:creationId xmlns:a16="http://schemas.microsoft.com/office/drawing/2014/main" id="{58A59E63-2B89-4B01-9996-EDCD9BD76AB3}"/>
              </a:ext>
            </a:extLst>
          </p:cNvPr>
          <p:cNvSpPr txBox="1"/>
          <p:nvPr/>
        </p:nvSpPr>
        <p:spPr>
          <a:xfrm rot="16200000">
            <a:off x="1433977" y="3540286"/>
            <a:ext cx="191110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Proportion Event-free</a:t>
            </a:r>
          </a:p>
        </p:txBody>
      </p:sp>
      <p:sp>
        <p:nvSpPr>
          <p:cNvPr id="47" name="TextBox 46">
            <a:extLst>
              <a:ext uri="{FF2B5EF4-FFF2-40B4-BE49-F238E27FC236}">
                <a16:creationId xmlns:a16="http://schemas.microsoft.com/office/drawing/2014/main" id="{78C37805-7E3F-49AE-8551-9604C7644B6E}"/>
              </a:ext>
            </a:extLst>
          </p:cNvPr>
          <p:cNvSpPr txBox="1"/>
          <p:nvPr/>
        </p:nvSpPr>
        <p:spPr>
          <a:xfrm>
            <a:off x="2986938" y="4847762"/>
            <a:ext cx="2989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Time to First Bleeding Event (days)</a:t>
            </a:r>
          </a:p>
        </p:txBody>
      </p:sp>
      <p:sp>
        <p:nvSpPr>
          <p:cNvPr id="48" name="TextBox 47">
            <a:extLst>
              <a:ext uri="{FF2B5EF4-FFF2-40B4-BE49-F238E27FC236}">
                <a16:creationId xmlns:a16="http://schemas.microsoft.com/office/drawing/2014/main" id="{6853C484-E84C-44BF-AA48-86F4ACBF1186}"/>
              </a:ext>
            </a:extLst>
          </p:cNvPr>
          <p:cNvSpPr txBox="1"/>
          <p:nvPr/>
        </p:nvSpPr>
        <p:spPr>
          <a:xfrm>
            <a:off x="4140810" y="3316550"/>
            <a:ext cx="138852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p=0.65 (log-rank test)</a:t>
            </a:r>
          </a:p>
        </p:txBody>
      </p:sp>
      <p:sp>
        <p:nvSpPr>
          <p:cNvPr id="49" name="Freeform 32">
            <a:extLst>
              <a:ext uri="{FF2B5EF4-FFF2-40B4-BE49-F238E27FC236}">
                <a16:creationId xmlns:a16="http://schemas.microsoft.com/office/drawing/2014/main" id="{9D64154E-781D-4D30-9F1C-CAE947C02380}"/>
              </a:ext>
            </a:extLst>
          </p:cNvPr>
          <p:cNvSpPr/>
          <p:nvPr/>
        </p:nvSpPr>
        <p:spPr>
          <a:xfrm>
            <a:off x="3004602" y="2880577"/>
            <a:ext cx="2971620" cy="107869"/>
          </a:xfrm>
          <a:custGeom>
            <a:avLst/>
            <a:gdLst>
              <a:gd name="connsiteX0" fmla="*/ 2657231 w 2657231"/>
              <a:gd name="connsiteY0" fmla="*/ 85970 h 93785"/>
              <a:gd name="connsiteX1" fmla="*/ 1942123 w 2657231"/>
              <a:gd name="connsiteY1" fmla="*/ 93785 h 93785"/>
              <a:gd name="connsiteX2" fmla="*/ 1906954 w 2657231"/>
              <a:gd name="connsiteY2" fmla="*/ 74246 h 93785"/>
              <a:gd name="connsiteX3" fmla="*/ 1672492 w 2657231"/>
              <a:gd name="connsiteY3" fmla="*/ 74246 h 93785"/>
              <a:gd name="connsiteX4" fmla="*/ 1539631 w 2657231"/>
              <a:gd name="connsiteY4" fmla="*/ 66431 h 93785"/>
              <a:gd name="connsiteX5" fmla="*/ 1488831 w 2657231"/>
              <a:gd name="connsiteY5" fmla="*/ 54708 h 93785"/>
              <a:gd name="connsiteX6" fmla="*/ 1387231 w 2657231"/>
              <a:gd name="connsiteY6" fmla="*/ 54708 h 93785"/>
              <a:gd name="connsiteX7" fmla="*/ 1344246 w 2657231"/>
              <a:gd name="connsiteY7" fmla="*/ 42985 h 93785"/>
              <a:gd name="connsiteX8" fmla="*/ 441569 w 2657231"/>
              <a:gd name="connsiteY8" fmla="*/ 42985 h 93785"/>
              <a:gd name="connsiteX9" fmla="*/ 406400 w 2657231"/>
              <a:gd name="connsiteY9" fmla="*/ 27354 h 93785"/>
              <a:gd name="connsiteX10" fmla="*/ 328246 w 2657231"/>
              <a:gd name="connsiteY10" fmla="*/ 31262 h 93785"/>
              <a:gd name="connsiteX11" fmla="*/ 285262 w 2657231"/>
              <a:gd name="connsiteY11" fmla="*/ 15631 h 93785"/>
              <a:gd name="connsiteX12" fmla="*/ 187569 w 2657231"/>
              <a:gd name="connsiteY12" fmla="*/ 15631 h 93785"/>
              <a:gd name="connsiteX13" fmla="*/ 105508 w 2657231"/>
              <a:gd name="connsiteY13" fmla="*/ 0 h 93785"/>
              <a:gd name="connsiteX14" fmla="*/ 0 w 2657231"/>
              <a:gd name="connsiteY14" fmla="*/ 0 h 9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7231" h="93785">
                <a:moveTo>
                  <a:pt x="2657231" y="85970"/>
                </a:moveTo>
                <a:lnTo>
                  <a:pt x="1942123" y="93785"/>
                </a:lnTo>
                <a:lnTo>
                  <a:pt x="1906954" y="74246"/>
                </a:lnTo>
                <a:lnTo>
                  <a:pt x="1672492" y="74246"/>
                </a:lnTo>
                <a:lnTo>
                  <a:pt x="1539631" y="66431"/>
                </a:lnTo>
                <a:lnTo>
                  <a:pt x="1488831" y="54708"/>
                </a:lnTo>
                <a:lnTo>
                  <a:pt x="1387231" y="54708"/>
                </a:lnTo>
                <a:lnTo>
                  <a:pt x="1344246" y="42985"/>
                </a:lnTo>
                <a:lnTo>
                  <a:pt x="441569" y="42985"/>
                </a:lnTo>
                <a:lnTo>
                  <a:pt x="406400" y="27354"/>
                </a:lnTo>
                <a:lnTo>
                  <a:pt x="328246" y="31262"/>
                </a:lnTo>
                <a:lnTo>
                  <a:pt x="285262" y="15631"/>
                </a:lnTo>
                <a:lnTo>
                  <a:pt x="187569" y="15631"/>
                </a:lnTo>
                <a:lnTo>
                  <a:pt x="105508" y="0"/>
                </a:lnTo>
                <a:lnTo>
                  <a:pt x="0" y="0"/>
                </a:lnTo>
              </a:path>
            </a:pathLst>
          </a:custGeom>
          <a:solidFill>
            <a:srgbClr val="1C1E5E"/>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lumMod val="85000"/>
                  <a:lumOff val="15000"/>
                </a:schemeClr>
              </a:solidFill>
              <a:effectLst/>
              <a:uLnTx/>
              <a:uFillTx/>
              <a:latin typeface="Arial Narrow" panose="020B0606020202030204" pitchFamily="34" charset="0"/>
            </a:endParaRPr>
          </a:p>
        </p:txBody>
      </p:sp>
      <p:sp>
        <p:nvSpPr>
          <p:cNvPr id="50" name="Freeform 33">
            <a:extLst>
              <a:ext uri="{FF2B5EF4-FFF2-40B4-BE49-F238E27FC236}">
                <a16:creationId xmlns:a16="http://schemas.microsoft.com/office/drawing/2014/main" id="{61D420D8-A76C-4DAD-B4FA-18AE9FC69992}"/>
              </a:ext>
            </a:extLst>
          </p:cNvPr>
          <p:cNvSpPr/>
          <p:nvPr/>
        </p:nvSpPr>
        <p:spPr>
          <a:xfrm>
            <a:off x="2987122" y="2871589"/>
            <a:ext cx="2962880" cy="134836"/>
          </a:xfrm>
          <a:custGeom>
            <a:avLst/>
            <a:gdLst>
              <a:gd name="connsiteX0" fmla="*/ 0 w 2649416"/>
              <a:gd name="connsiteY0" fmla="*/ 0 h 117231"/>
              <a:gd name="connsiteX1" fmla="*/ 148493 w 2649416"/>
              <a:gd name="connsiteY1" fmla="*/ 7815 h 117231"/>
              <a:gd name="connsiteX2" fmla="*/ 187570 w 2649416"/>
              <a:gd name="connsiteY2" fmla="*/ 23446 h 117231"/>
              <a:gd name="connsiteX3" fmla="*/ 308708 w 2649416"/>
              <a:gd name="connsiteY3" fmla="*/ 23446 h 117231"/>
              <a:gd name="connsiteX4" fmla="*/ 308708 w 2649416"/>
              <a:gd name="connsiteY4" fmla="*/ 23446 h 117231"/>
              <a:gd name="connsiteX5" fmla="*/ 347785 w 2649416"/>
              <a:gd name="connsiteY5" fmla="*/ 39077 h 117231"/>
              <a:gd name="connsiteX6" fmla="*/ 437662 w 2649416"/>
              <a:gd name="connsiteY6" fmla="*/ 39077 h 117231"/>
              <a:gd name="connsiteX7" fmla="*/ 476739 w 2649416"/>
              <a:gd name="connsiteY7" fmla="*/ 50800 h 117231"/>
              <a:gd name="connsiteX8" fmla="*/ 609600 w 2649416"/>
              <a:gd name="connsiteY8" fmla="*/ 54708 h 117231"/>
              <a:gd name="connsiteX9" fmla="*/ 777631 w 2649416"/>
              <a:gd name="connsiteY9" fmla="*/ 58615 h 117231"/>
              <a:gd name="connsiteX10" fmla="*/ 828431 w 2649416"/>
              <a:gd name="connsiteY10" fmla="*/ 66431 h 117231"/>
              <a:gd name="connsiteX11" fmla="*/ 867508 w 2649416"/>
              <a:gd name="connsiteY11" fmla="*/ 74246 h 117231"/>
              <a:gd name="connsiteX12" fmla="*/ 1144954 w 2649416"/>
              <a:gd name="connsiteY12" fmla="*/ 74246 h 117231"/>
              <a:gd name="connsiteX13" fmla="*/ 1195754 w 2649416"/>
              <a:gd name="connsiteY13" fmla="*/ 78154 h 117231"/>
              <a:gd name="connsiteX14" fmla="*/ 1262185 w 2649416"/>
              <a:gd name="connsiteY14" fmla="*/ 82061 h 117231"/>
              <a:gd name="connsiteX15" fmla="*/ 1371600 w 2649416"/>
              <a:gd name="connsiteY15" fmla="*/ 89877 h 117231"/>
              <a:gd name="connsiteX16" fmla="*/ 1414585 w 2649416"/>
              <a:gd name="connsiteY16" fmla="*/ 93785 h 117231"/>
              <a:gd name="connsiteX17" fmla="*/ 1957754 w 2649416"/>
              <a:gd name="connsiteY17" fmla="*/ 93785 h 117231"/>
              <a:gd name="connsiteX18" fmla="*/ 1957754 w 2649416"/>
              <a:gd name="connsiteY18" fmla="*/ 93785 h 117231"/>
              <a:gd name="connsiteX19" fmla="*/ 1992923 w 2649416"/>
              <a:gd name="connsiteY19" fmla="*/ 105508 h 117231"/>
              <a:gd name="connsiteX20" fmla="*/ 2305539 w 2649416"/>
              <a:gd name="connsiteY20" fmla="*/ 105508 h 117231"/>
              <a:gd name="connsiteX21" fmla="*/ 2348523 w 2649416"/>
              <a:gd name="connsiteY21" fmla="*/ 117231 h 117231"/>
              <a:gd name="connsiteX22" fmla="*/ 2649416 w 2649416"/>
              <a:gd name="connsiteY22" fmla="*/ 109415 h 11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9416" h="117231">
                <a:moveTo>
                  <a:pt x="0" y="0"/>
                </a:moveTo>
                <a:lnTo>
                  <a:pt x="148493" y="7815"/>
                </a:lnTo>
                <a:lnTo>
                  <a:pt x="187570" y="23446"/>
                </a:lnTo>
                <a:lnTo>
                  <a:pt x="308708" y="23446"/>
                </a:lnTo>
                <a:lnTo>
                  <a:pt x="308708" y="23446"/>
                </a:lnTo>
                <a:lnTo>
                  <a:pt x="347785" y="39077"/>
                </a:lnTo>
                <a:lnTo>
                  <a:pt x="437662" y="39077"/>
                </a:lnTo>
                <a:lnTo>
                  <a:pt x="476739" y="50800"/>
                </a:lnTo>
                <a:lnTo>
                  <a:pt x="609600" y="54708"/>
                </a:lnTo>
                <a:lnTo>
                  <a:pt x="777631" y="58615"/>
                </a:lnTo>
                <a:lnTo>
                  <a:pt x="828431" y="66431"/>
                </a:lnTo>
                <a:lnTo>
                  <a:pt x="867508" y="74246"/>
                </a:lnTo>
                <a:lnTo>
                  <a:pt x="1144954" y="74246"/>
                </a:lnTo>
                <a:lnTo>
                  <a:pt x="1195754" y="78154"/>
                </a:lnTo>
                <a:lnTo>
                  <a:pt x="1262185" y="82061"/>
                </a:lnTo>
                <a:lnTo>
                  <a:pt x="1371600" y="89877"/>
                </a:lnTo>
                <a:lnTo>
                  <a:pt x="1414585" y="93785"/>
                </a:lnTo>
                <a:lnTo>
                  <a:pt x="1957754" y="93785"/>
                </a:lnTo>
                <a:lnTo>
                  <a:pt x="1957754" y="93785"/>
                </a:lnTo>
                <a:lnTo>
                  <a:pt x="1992923" y="105508"/>
                </a:lnTo>
                <a:lnTo>
                  <a:pt x="2305539" y="105508"/>
                </a:lnTo>
                <a:lnTo>
                  <a:pt x="2348523" y="117231"/>
                </a:lnTo>
                <a:lnTo>
                  <a:pt x="2649416" y="109415"/>
                </a:lnTo>
              </a:path>
            </a:pathLst>
          </a:custGeom>
          <a:noFill/>
          <a:ln w="12700" cap="flat" cmpd="sng" algn="ctr">
            <a:solidFill>
              <a:srgbClr val="1A99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sp>
        <p:nvSpPr>
          <p:cNvPr id="51" name="TextBox 50">
            <a:extLst>
              <a:ext uri="{FF2B5EF4-FFF2-40B4-BE49-F238E27FC236}">
                <a16:creationId xmlns:a16="http://schemas.microsoft.com/office/drawing/2014/main" id="{5D9D7F20-F39C-4C6B-9BF2-793FE69A9278}"/>
              </a:ext>
            </a:extLst>
          </p:cNvPr>
          <p:cNvSpPr txBox="1"/>
          <p:nvPr/>
        </p:nvSpPr>
        <p:spPr>
          <a:xfrm>
            <a:off x="4953642" y="4174999"/>
            <a:ext cx="100059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High Risk of Falls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Low Risk of Falls</a:t>
            </a:r>
          </a:p>
        </p:txBody>
      </p:sp>
      <p:cxnSp>
        <p:nvCxnSpPr>
          <p:cNvPr id="52" name="Straight Connector 51">
            <a:extLst>
              <a:ext uri="{FF2B5EF4-FFF2-40B4-BE49-F238E27FC236}">
                <a16:creationId xmlns:a16="http://schemas.microsoft.com/office/drawing/2014/main" id="{2880B9FD-685C-40C6-9CDD-2B64426E80B3}"/>
              </a:ext>
            </a:extLst>
          </p:cNvPr>
          <p:cNvCxnSpPr/>
          <p:nvPr/>
        </p:nvCxnSpPr>
        <p:spPr>
          <a:xfrm>
            <a:off x="4883725" y="4300845"/>
            <a:ext cx="117990" cy="0"/>
          </a:xfrm>
          <a:prstGeom prst="line">
            <a:avLst/>
          </a:prstGeom>
          <a:noFill/>
          <a:ln w="12700" cap="flat" cmpd="sng" algn="ctr">
            <a:solidFill>
              <a:srgbClr val="1A998B"/>
            </a:solidFill>
            <a:prstDash val="solid"/>
            <a:miter lim="800000"/>
          </a:ln>
          <a:effectLst/>
        </p:spPr>
      </p:cxnSp>
      <p:cxnSp>
        <p:nvCxnSpPr>
          <p:cNvPr id="53" name="Straight Connector 52">
            <a:extLst>
              <a:ext uri="{FF2B5EF4-FFF2-40B4-BE49-F238E27FC236}">
                <a16:creationId xmlns:a16="http://schemas.microsoft.com/office/drawing/2014/main" id="{E070BB67-CF81-4508-BD38-D6189A44B0DD}"/>
              </a:ext>
            </a:extLst>
          </p:cNvPr>
          <p:cNvCxnSpPr/>
          <p:nvPr/>
        </p:nvCxnSpPr>
        <p:spPr>
          <a:xfrm>
            <a:off x="4883725" y="4435681"/>
            <a:ext cx="117990" cy="0"/>
          </a:xfrm>
          <a:prstGeom prst="line">
            <a:avLst/>
          </a:prstGeom>
          <a:noFill/>
          <a:ln w="12700" cap="flat" cmpd="sng" algn="ctr">
            <a:solidFill>
              <a:srgbClr val="1C1E5E"/>
            </a:solidFill>
            <a:prstDash val="solid"/>
            <a:miter lim="800000"/>
          </a:ln>
          <a:effectLst/>
        </p:spPr>
      </p:cxnSp>
      <p:sp>
        <p:nvSpPr>
          <p:cNvPr id="54" name="TextBox 53">
            <a:extLst>
              <a:ext uri="{FF2B5EF4-FFF2-40B4-BE49-F238E27FC236}">
                <a16:creationId xmlns:a16="http://schemas.microsoft.com/office/drawing/2014/main" id="{AD9D5B90-6C2D-4B46-B8AC-066E6F11EB39}"/>
              </a:ext>
            </a:extLst>
          </p:cNvPr>
          <p:cNvSpPr txBox="1"/>
          <p:nvPr/>
        </p:nvSpPr>
        <p:spPr>
          <a:xfrm>
            <a:off x="6284883" y="3250674"/>
            <a:ext cx="2596195" cy="1015663"/>
          </a:xfrm>
          <a:prstGeom prst="rect">
            <a:avLst/>
          </a:prstGeom>
          <a:noFill/>
        </p:spPr>
        <p:txBody>
          <a:bodyPr wrap="square" rtlCol="0">
            <a:spAutoFit/>
          </a:bodyPr>
          <a:lstStyle/>
          <a:p>
            <a:pPr defTabSz="914400"/>
            <a:r>
              <a:rPr lang="en-CA" sz="2000" u="sng" dirty="0">
                <a:solidFill>
                  <a:schemeClr val="tx1">
                    <a:lumMod val="85000"/>
                    <a:lumOff val="15000"/>
                  </a:schemeClr>
                </a:solidFill>
                <a:latin typeface="Arial Narrow" panose="020B0606020202030204" pitchFamily="34" charset="0"/>
              </a:rPr>
              <a:t>Risk of Major Bleed</a:t>
            </a:r>
            <a:r>
              <a:rPr lang="en-CA" sz="2000" u="sng" baseline="30000" dirty="0">
                <a:solidFill>
                  <a:schemeClr val="tx1">
                    <a:lumMod val="85000"/>
                    <a:lumOff val="15000"/>
                  </a:schemeClr>
                </a:solidFill>
                <a:latin typeface="Arial Narrow" panose="020B0606020202030204" pitchFamily="34" charset="0"/>
              </a:rPr>
              <a:t>1</a:t>
            </a:r>
            <a:r>
              <a:rPr lang="en-CA" sz="2000" u="sng" dirty="0">
                <a:solidFill>
                  <a:schemeClr val="tx1">
                    <a:lumMod val="85000"/>
                    <a:lumOff val="15000"/>
                  </a:schemeClr>
                </a:solidFill>
                <a:latin typeface="Arial Narrow" panose="020B0606020202030204" pitchFamily="34" charset="0"/>
              </a:rPr>
              <a:t> </a:t>
            </a:r>
          </a:p>
          <a:p>
            <a:pPr defTabSz="914400"/>
            <a:r>
              <a:rPr lang="en-CA" sz="2000" b="1" dirty="0">
                <a:solidFill>
                  <a:schemeClr val="tx1">
                    <a:lumMod val="85000"/>
                    <a:lumOff val="15000"/>
                  </a:schemeClr>
                </a:solidFill>
                <a:latin typeface="Arial Narrow" panose="020B0606020202030204" pitchFamily="34" charset="0"/>
              </a:rPr>
              <a:t>HR: 1.09 </a:t>
            </a:r>
            <a:r>
              <a:rPr lang="en-CA" sz="2000" dirty="0">
                <a:solidFill>
                  <a:schemeClr val="tx1">
                    <a:lumMod val="85000"/>
                    <a:lumOff val="15000"/>
                  </a:schemeClr>
                </a:solidFill>
                <a:latin typeface="Arial Narrow" panose="020B0606020202030204" pitchFamily="34" charset="0"/>
              </a:rPr>
              <a:t>(0.54-2.21)</a:t>
            </a:r>
          </a:p>
          <a:p>
            <a:pPr defTabSz="914400"/>
            <a:r>
              <a:rPr lang="en-CA" sz="2000" dirty="0">
                <a:solidFill>
                  <a:schemeClr val="tx1">
                    <a:lumMod val="85000"/>
                    <a:lumOff val="15000"/>
                  </a:schemeClr>
                </a:solidFill>
                <a:latin typeface="Arial Narrow" panose="020B0606020202030204" pitchFamily="34" charset="0"/>
              </a:rPr>
              <a:t>(high vs. low risk of falls)</a:t>
            </a:r>
          </a:p>
        </p:txBody>
      </p:sp>
      <p:sp>
        <p:nvSpPr>
          <p:cNvPr id="55" name="TextBox 54">
            <a:extLst>
              <a:ext uri="{FF2B5EF4-FFF2-40B4-BE49-F238E27FC236}">
                <a16:creationId xmlns:a16="http://schemas.microsoft.com/office/drawing/2014/main" id="{299D6BE1-80E4-4EF9-934C-B71E63AA9749}"/>
              </a:ext>
            </a:extLst>
          </p:cNvPr>
          <p:cNvSpPr txBox="1"/>
          <p:nvPr/>
        </p:nvSpPr>
        <p:spPr>
          <a:xfrm>
            <a:off x="702294" y="1604430"/>
            <a:ext cx="7821731" cy="461665"/>
          </a:xfrm>
          <a:prstGeom prst="rect">
            <a:avLst/>
          </a:prstGeom>
          <a:noFill/>
        </p:spPr>
        <p:txBody>
          <a:bodyPr wrap="square" rtlCol="0">
            <a:spAutoFit/>
          </a:bodyPr>
          <a:lstStyle/>
          <a:p>
            <a:pPr algn="ctr" defTabSz="914400"/>
            <a:r>
              <a:rPr lang="en-US" sz="2400" b="1" dirty="0">
                <a:solidFill>
                  <a:schemeClr val="tx1">
                    <a:lumMod val="85000"/>
                    <a:lumOff val="15000"/>
                  </a:schemeClr>
                </a:solidFill>
                <a:latin typeface="Arial Narrow" panose="020B0606020202030204" pitchFamily="34" charset="0"/>
              </a:rPr>
              <a:t>Unadjusted time to first major bleed according to risk of falling</a:t>
            </a:r>
            <a:r>
              <a:rPr lang="en-US" sz="2400" b="1" baseline="30000" dirty="0">
                <a:solidFill>
                  <a:schemeClr val="tx1">
                    <a:lumMod val="85000"/>
                    <a:lumOff val="15000"/>
                  </a:schemeClr>
                </a:solidFill>
                <a:latin typeface="Arial Narrow" panose="020B0606020202030204" pitchFamily="34" charset="0"/>
              </a:rPr>
              <a:t>1</a:t>
            </a:r>
            <a:endParaRPr lang="en-US" sz="2400" b="1" dirty="0">
              <a:solidFill>
                <a:schemeClr val="tx1">
                  <a:lumMod val="85000"/>
                  <a:lumOff val="15000"/>
                </a:schemeClr>
              </a:solidFill>
              <a:latin typeface="Arial Narrow" panose="020B0606020202030204" pitchFamily="34" charset="0"/>
            </a:endParaRPr>
          </a:p>
        </p:txBody>
      </p:sp>
      <p:sp>
        <p:nvSpPr>
          <p:cNvPr id="56" name="TextBox 55">
            <a:extLst>
              <a:ext uri="{FF2B5EF4-FFF2-40B4-BE49-F238E27FC236}">
                <a16:creationId xmlns:a16="http://schemas.microsoft.com/office/drawing/2014/main" id="{D77A5F4F-5B18-4996-AE73-D3EB86F65669}"/>
              </a:ext>
            </a:extLst>
          </p:cNvPr>
          <p:cNvSpPr txBox="1"/>
          <p:nvPr/>
        </p:nvSpPr>
        <p:spPr>
          <a:xfrm>
            <a:off x="156178" y="5247312"/>
            <a:ext cx="8940363" cy="646331"/>
          </a:xfrm>
          <a:prstGeom prst="rect">
            <a:avLst/>
          </a:prstGeom>
          <a:noFill/>
        </p:spPr>
        <p:txBody>
          <a:bodyPr wrap="square" rtlCol="0">
            <a:spAutoFit/>
          </a:bodyPr>
          <a:lstStyle/>
          <a:p>
            <a:pPr algn="ctr" defTabSz="914400"/>
            <a:r>
              <a:rPr lang="en-US" dirty="0">
                <a:solidFill>
                  <a:schemeClr val="tx1">
                    <a:lumMod val="85000"/>
                    <a:lumOff val="15000"/>
                  </a:schemeClr>
                </a:solidFill>
                <a:latin typeface="Arial Narrow" panose="020B0606020202030204" pitchFamily="34" charset="0"/>
              </a:rPr>
              <a:t>For the calculated risk of subdural hematoma from falling to outweigh the stroke reduction benefit of warfarin, a patient with a 5% annual stroke risk from AF would need to fall </a:t>
            </a:r>
            <a:r>
              <a:rPr lang="en-US" b="1" dirty="0">
                <a:solidFill>
                  <a:srgbClr val="13A985"/>
                </a:solidFill>
                <a:latin typeface="Arial Narrow" panose="020B0606020202030204" pitchFamily="34" charset="0"/>
              </a:rPr>
              <a:t>295 times</a:t>
            </a:r>
            <a:r>
              <a:rPr lang="en-US" dirty="0">
                <a:solidFill>
                  <a:srgbClr val="13A985"/>
                </a:solidFill>
                <a:latin typeface="Arial Narrow" panose="020B0606020202030204" pitchFamily="34" charset="0"/>
              </a:rPr>
              <a:t> </a:t>
            </a:r>
            <a:r>
              <a:rPr lang="en-US" dirty="0">
                <a:solidFill>
                  <a:schemeClr val="tx1">
                    <a:lumMod val="85000"/>
                    <a:lumOff val="15000"/>
                  </a:schemeClr>
                </a:solidFill>
                <a:latin typeface="Arial Narrow" panose="020B0606020202030204" pitchFamily="34" charset="0"/>
              </a:rPr>
              <a:t>in 1 year</a:t>
            </a:r>
            <a:r>
              <a:rPr lang="en-US" baseline="30000" dirty="0">
                <a:solidFill>
                  <a:schemeClr val="tx1">
                    <a:lumMod val="85000"/>
                    <a:lumOff val="15000"/>
                  </a:schemeClr>
                </a:solidFill>
                <a:latin typeface="Arial Narrow" panose="020B0606020202030204" pitchFamily="34" charset="0"/>
              </a:rPr>
              <a:t>2</a:t>
            </a:r>
            <a:endParaRPr lang="en-US" dirty="0">
              <a:solidFill>
                <a:schemeClr val="tx1">
                  <a:lumMod val="85000"/>
                  <a:lumOff val="15000"/>
                </a:schemeClr>
              </a:solidFill>
              <a:latin typeface="Arial Narrow" panose="020B0606020202030204" pitchFamily="34" charset="0"/>
            </a:endParaRPr>
          </a:p>
        </p:txBody>
      </p:sp>
      <p:sp>
        <p:nvSpPr>
          <p:cNvPr id="57" name="Text Box 3">
            <a:extLst>
              <a:ext uri="{FF2B5EF4-FFF2-40B4-BE49-F238E27FC236}">
                <a16:creationId xmlns:a16="http://schemas.microsoft.com/office/drawing/2014/main" id="{62A403D8-C763-467B-A6F8-143B7DB0194E}"/>
              </a:ext>
            </a:extLst>
          </p:cNvPr>
          <p:cNvSpPr txBox="1">
            <a:spLocks noChangeArrowheads="1"/>
          </p:cNvSpPr>
          <p:nvPr/>
        </p:nvSpPr>
        <p:spPr bwMode="auto">
          <a:xfrm>
            <a:off x="110266" y="6443798"/>
            <a:ext cx="8504075" cy="707886"/>
          </a:xfrm>
          <a:prstGeom prst="rect">
            <a:avLst/>
          </a:prstGeom>
          <a:noFill/>
          <a:ln w="9525">
            <a:noFill/>
            <a:miter lim="800000"/>
            <a:headEnd/>
            <a:tailEnd/>
          </a:ln>
        </p:spPr>
        <p:txBody>
          <a:bodyPr wrap="square">
            <a:spAutoFit/>
          </a:bodyPr>
          <a:lstStyle/>
          <a:p>
            <a:pPr marL="228600" indent="-228600">
              <a:buAutoNum type="arabicPeriod"/>
              <a:defRPr/>
            </a:pPr>
            <a:r>
              <a:rPr lang="en-CA" sz="1000" dirty="0" err="1">
                <a:solidFill>
                  <a:schemeClr val="bg1"/>
                </a:solidFill>
                <a:latin typeface="Arial Narrow" panose="020B0606020202030204" pitchFamily="34" charset="0"/>
              </a:rPr>
              <a:t>Donzé</a:t>
            </a:r>
            <a:r>
              <a:rPr lang="en-CA" sz="1000" dirty="0">
                <a:solidFill>
                  <a:schemeClr val="bg1"/>
                </a:solidFill>
                <a:latin typeface="Arial Narrow" panose="020B0606020202030204" pitchFamily="34" charset="0"/>
              </a:rPr>
              <a:t> et al. Am J Med. 2012;125:773-8; 2. Man-Son-Hing et al. Arch Intern Med. 1999;159:677-85.</a:t>
            </a:r>
          </a:p>
          <a:p>
            <a:pPr marL="228600" indent="-228600">
              <a:buAutoNum type="arabicPeriod"/>
              <a:defRPr/>
            </a:pPr>
            <a:r>
              <a:rPr lang="en-CA" sz="1000" dirty="0">
                <a:solidFill>
                  <a:schemeClr val="bg1"/>
                </a:solidFill>
                <a:latin typeface="Arial Narrow" panose="020B0606020202030204" pitchFamily="34" charset="0"/>
              </a:rPr>
              <a:t>Man-Son-Hing M, Nichol G, Lau A, et al. Choosing antithrombotic therapy for elderly patients with atrial fibrillation who are at risk for falls. Arch Intern Med. 1999;159:677-85.</a:t>
            </a:r>
          </a:p>
          <a:p>
            <a:pPr marL="228600" indent="-228600">
              <a:buAutoNum type="arabicPeriod"/>
              <a:defRPr/>
            </a:pPr>
            <a:endParaRPr lang="en-CA" sz="1000" dirty="0">
              <a:solidFill>
                <a:schemeClr val="bg1"/>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140517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1310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538" y="119596"/>
            <a:ext cx="2062981" cy="911751"/>
          </a:xfrm>
          <a:prstGeom prst="rect">
            <a:avLst/>
          </a:prstGeom>
        </p:spPr>
      </p:pic>
      <p:sp>
        <p:nvSpPr>
          <p:cNvPr id="58" name="Rectangle 57">
            <a:extLst>
              <a:ext uri="{FF2B5EF4-FFF2-40B4-BE49-F238E27FC236}">
                <a16:creationId xmlns:a16="http://schemas.microsoft.com/office/drawing/2014/main" id="{6BE721F1-A8FE-48FB-93D7-D7E90A24928D}"/>
              </a:ext>
            </a:extLst>
          </p:cNvPr>
          <p:cNvSpPr/>
          <p:nvPr/>
        </p:nvSpPr>
        <p:spPr>
          <a:xfrm>
            <a:off x="47793" y="57393"/>
            <a:ext cx="6736953" cy="1015663"/>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2000" b="1" dirty="0">
                <a:solidFill>
                  <a:srgbClr val="4C5053"/>
                </a:solidFill>
                <a:latin typeface="Arial Narrow" panose="020B0606020202030204" pitchFamily="34" charset="0"/>
                <a:cs typeface="Aharoni" panose="02010803020104030203" pitchFamily="2" charset="-79"/>
              </a:rPr>
              <a:t>Patients with Atrial Fibrillation and History of Falls Are at High Risk for Bleeding and Have Less Bleeding with Apixaban Than Warfarin: </a:t>
            </a:r>
            <a:r>
              <a:rPr lang="en-CA" sz="2000" b="1" dirty="0">
                <a:solidFill>
                  <a:srgbClr val="13A985"/>
                </a:solidFill>
                <a:latin typeface="Arial Narrow" panose="020B0606020202030204" pitchFamily="34" charset="0"/>
                <a:cs typeface="Aharoni" panose="02010803020104030203" pitchFamily="2" charset="-79"/>
              </a:rPr>
              <a:t>Results from the ARISTOTLE Trial</a:t>
            </a:r>
          </a:p>
        </p:txBody>
      </p:sp>
      <p:pic>
        <p:nvPicPr>
          <p:cNvPr id="59" name="Picture 58">
            <a:extLst>
              <a:ext uri="{FF2B5EF4-FFF2-40B4-BE49-F238E27FC236}">
                <a16:creationId xmlns:a16="http://schemas.microsoft.com/office/drawing/2014/main" id="{C4E8BE7A-3B5D-45E9-914E-7E77E8E75C8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33000"/>
                    </a14:imgEffect>
                  </a14:imgLayer>
                </a14:imgProps>
              </a:ext>
            </a:extLst>
          </a:blip>
          <a:stretch>
            <a:fillRect/>
          </a:stretch>
        </p:blipFill>
        <p:spPr>
          <a:xfrm>
            <a:off x="281420" y="1280192"/>
            <a:ext cx="8051372" cy="4953806"/>
          </a:xfrm>
          <a:prstGeom prst="rect">
            <a:avLst/>
          </a:prstGeom>
        </p:spPr>
      </p:pic>
      <p:sp>
        <p:nvSpPr>
          <p:cNvPr id="60" name="TextBox 59">
            <a:extLst>
              <a:ext uri="{FF2B5EF4-FFF2-40B4-BE49-F238E27FC236}">
                <a16:creationId xmlns:a16="http://schemas.microsoft.com/office/drawing/2014/main" id="{9354394F-AB25-4249-95F3-AB236A9D1DCF}"/>
              </a:ext>
            </a:extLst>
          </p:cNvPr>
          <p:cNvSpPr txBox="1"/>
          <p:nvPr/>
        </p:nvSpPr>
        <p:spPr>
          <a:xfrm>
            <a:off x="7390765" y="5694238"/>
            <a:ext cx="1223447" cy="338554"/>
          </a:xfrm>
          <a:prstGeom prst="rect">
            <a:avLst/>
          </a:prstGeom>
          <a:noFill/>
        </p:spPr>
        <p:txBody>
          <a:bodyPr wrap="square" lIns="0" tIns="0" rIns="0" bIns="0" rtlCol="0">
            <a:spAutoFit/>
          </a:bodyPr>
          <a:lstStyle/>
          <a:p>
            <a:r>
              <a:rPr lang="en-GB" sz="1100" dirty="0">
                <a:solidFill>
                  <a:prstClr val="black"/>
                </a:solidFill>
                <a:latin typeface="Arial Narrow" panose="020B0606020202030204" pitchFamily="34" charset="0"/>
                <a:cs typeface="Arial" pitchFamily="34" charset="0"/>
              </a:rPr>
              <a:t>CI, confidence interval; </a:t>
            </a:r>
          </a:p>
          <a:p>
            <a:r>
              <a:rPr lang="en-GB" sz="1100" dirty="0">
                <a:solidFill>
                  <a:prstClr val="black"/>
                </a:solidFill>
                <a:latin typeface="Arial Narrow" panose="020B0606020202030204" pitchFamily="34" charset="0"/>
                <a:cs typeface="Arial" pitchFamily="34" charset="0"/>
              </a:rPr>
              <a:t>HR, hazard ratio. </a:t>
            </a:r>
          </a:p>
        </p:txBody>
      </p:sp>
      <p:sp>
        <p:nvSpPr>
          <p:cNvPr id="63" name="Text Box 3">
            <a:extLst>
              <a:ext uri="{FF2B5EF4-FFF2-40B4-BE49-F238E27FC236}">
                <a16:creationId xmlns:a16="http://schemas.microsoft.com/office/drawing/2014/main" id="{5AB5316A-FA2D-4435-985F-17BC795169C6}"/>
              </a:ext>
            </a:extLst>
          </p:cNvPr>
          <p:cNvSpPr txBox="1">
            <a:spLocks noChangeArrowheads="1"/>
          </p:cNvSpPr>
          <p:nvPr/>
        </p:nvSpPr>
        <p:spPr bwMode="auto">
          <a:xfrm>
            <a:off x="176057" y="6467815"/>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Rao P, et al. Presented at ESC 2016. abstract #1352.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231762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1261884"/>
          </a:xfrm>
          <a:prstGeom prst="rect">
            <a:avLst/>
          </a:prstGeom>
          <a:noFill/>
        </p:spPr>
        <p:txBody>
          <a:bodyPr wrap="square">
            <a:spAutoFit/>
          </a:bodyPr>
          <a:lstStyle/>
          <a:p>
            <a:pPr lvl="0">
              <a:defRPr/>
            </a:pPr>
            <a:r>
              <a:rPr lang="en-CA" sz="2800" b="1" dirty="0">
                <a:solidFill>
                  <a:schemeClr val="tx1">
                    <a:lumMod val="85000"/>
                    <a:lumOff val="15000"/>
                  </a:schemeClr>
                </a:solidFill>
                <a:latin typeface="Arial Narrow" panose="020B0606020202030204" pitchFamily="34" charset="0"/>
                <a:cs typeface="Aharoni" panose="02010803020104030203" pitchFamily="2" charset="-79"/>
              </a:rPr>
              <a:t>Incidence of AF is Expected to Increase:</a:t>
            </a:r>
            <a:br>
              <a:rPr lang="en-CA" sz="3200" b="1" dirty="0">
                <a:solidFill>
                  <a:schemeClr val="tx1">
                    <a:lumMod val="85000"/>
                    <a:lumOff val="15000"/>
                  </a:schemeClr>
                </a:solidFill>
                <a:latin typeface="Arial Narrow" panose="020B0606020202030204" pitchFamily="34" charset="0"/>
                <a:cs typeface="Aharoni" panose="02010803020104030203" pitchFamily="2" charset="-79"/>
              </a:rPr>
            </a:br>
            <a:r>
              <a:rPr lang="en-CA" sz="2400" b="1" dirty="0">
                <a:solidFill>
                  <a:schemeClr val="tx1">
                    <a:lumMod val="85000"/>
                    <a:lumOff val="15000"/>
                  </a:schemeClr>
                </a:solidFill>
                <a:latin typeface="Arial Narrow" panose="020B0606020202030204" pitchFamily="34" charset="0"/>
                <a:cs typeface="Aharoni" panose="02010803020104030203" pitchFamily="2" charset="-79"/>
              </a:rPr>
              <a:t>A function of population aging and increased incidence of risk factors for AF</a:t>
            </a:r>
            <a:endParaRPr lang="en-CA" sz="3200" b="1" dirty="0">
              <a:solidFill>
                <a:schemeClr val="tx1">
                  <a:lumMod val="85000"/>
                  <a:lumOff val="15000"/>
                </a:schemeClr>
              </a:solidFill>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70" name="TextBox 69">
            <a:extLst>
              <a:ext uri="{FF2B5EF4-FFF2-40B4-BE49-F238E27FC236}">
                <a16:creationId xmlns:a16="http://schemas.microsoft.com/office/drawing/2014/main" id="{74B0DC7C-E47A-474E-81C0-25A689EF82D1}"/>
              </a:ext>
            </a:extLst>
          </p:cNvPr>
          <p:cNvSpPr txBox="1"/>
          <p:nvPr/>
        </p:nvSpPr>
        <p:spPr>
          <a:xfrm>
            <a:off x="71423" y="6520372"/>
            <a:ext cx="8988258" cy="230832"/>
          </a:xfrm>
          <a:prstGeom prst="rect">
            <a:avLst/>
          </a:prstGeom>
          <a:noFill/>
        </p:spPr>
        <p:txBody>
          <a:bodyPr wrap="square" rtlCol="0">
            <a:spAutoFit/>
          </a:bodyPr>
          <a:lstStyle/>
          <a:p>
            <a:pPr lvl="0">
              <a:defRPr/>
            </a:pPr>
            <a:r>
              <a:rPr lang="da-DK" altLang="en-US" sz="900" dirty="0">
                <a:solidFill>
                  <a:prstClr val="white"/>
                </a:solidFill>
                <a:latin typeface="Arial Narrow" panose="020B0606020202030204" pitchFamily="34" charset="0"/>
                <a:cs typeface="Lato"/>
              </a:rPr>
              <a:t>Miyasaka Y et al. Circulation. 2006; 114: 119-125</a:t>
            </a:r>
          </a:p>
        </p:txBody>
      </p:sp>
      <p:sp>
        <p:nvSpPr>
          <p:cNvPr id="8" name="Rectangle 8">
            <a:extLst>
              <a:ext uri="{FF2B5EF4-FFF2-40B4-BE49-F238E27FC236}">
                <a16:creationId xmlns:a16="http://schemas.microsoft.com/office/drawing/2014/main" id="{E7252633-ACE8-4C52-8F51-3A0802195A41}"/>
              </a:ext>
            </a:extLst>
          </p:cNvPr>
          <p:cNvSpPr>
            <a:spLocks/>
          </p:cNvSpPr>
          <p:nvPr/>
        </p:nvSpPr>
        <p:spPr bwMode="auto">
          <a:xfrm>
            <a:off x="496958" y="2213865"/>
            <a:ext cx="3710607"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30431" bIns="0">
            <a:spAutoFit/>
          </a:bodyPr>
          <a:lstStyle/>
          <a:p>
            <a:pPr marL="26788" algn="ctr" defTabSz="914400"/>
            <a:r>
              <a:rPr lang="en-US" sz="1600" b="1" dirty="0">
                <a:solidFill>
                  <a:prstClr val="black">
                    <a:lumMod val="75000"/>
                    <a:lumOff val="25000"/>
                  </a:prstClr>
                </a:solidFill>
                <a:latin typeface="Arial Narrow" panose="020B0606020202030204" pitchFamily="34" charset="0"/>
                <a:cs typeface="Arial"/>
              </a:rPr>
              <a:t>Age-and Sex-Adjusted </a:t>
            </a:r>
            <a:br>
              <a:rPr lang="en-US" sz="1600" b="1" dirty="0">
                <a:solidFill>
                  <a:prstClr val="black">
                    <a:lumMod val="75000"/>
                    <a:lumOff val="25000"/>
                  </a:prstClr>
                </a:solidFill>
                <a:latin typeface="Arial Narrow" panose="020B0606020202030204" pitchFamily="34" charset="0"/>
                <a:cs typeface="Arial"/>
              </a:rPr>
            </a:br>
            <a:r>
              <a:rPr lang="en-US" sz="1600" b="1" dirty="0">
                <a:solidFill>
                  <a:prstClr val="black">
                    <a:lumMod val="75000"/>
                    <a:lumOff val="25000"/>
                  </a:prstClr>
                </a:solidFill>
                <a:latin typeface="Arial Narrow" panose="020B0606020202030204" pitchFamily="34" charset="0"/>
                <a:cs typeface="Arial"/>
              </a:rPr>
              <a:t>Incidence of AF in 1995-2000</a:t>
            </a:r>
          </a:p>
        </p:txBody>
      </p:sp>
      <p:graphicFrame>
        <p:nvGraphicFramePr>
          <p:cNvPr id="9" name="Chart 8">
            <a:extLst>
              <a:ext uri="{FF2B5EF4-FFF2-40B4-BE49-F238E27FC236}">
                <a16:creationId xmlns:a16="http://schemas.microsoft.com/office/drawing/2014/main" id="{17F4F15D-65C3-4973-9A62-AC341E6E7335}"/>
              </a:ext>
            </a:extLst>
          </p:cNvPr>
          <p:cNvGraphicFramePr/>
          <p:nvPr>
            <p:extLst>
              <p:ext uri="{D42A27DB-BD31-4B8C-83A1-F6EECF244321}">
                <p14:modId xmlns:p14="http://schemas.microsoft.com/office/powerpoint/2010/main" val="544953882"/>
              </p:ext>
            </p:extLst>
          </p:nvPr>
        </p:nvGraphicFramePr>
        <p:xfrm>
          <a:off x="249102" y="2888940"/>
          <a:ext cx="4068000" cy="2831976"/>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a:extLst>
              <a:ext uri="{FF2B5EF4-FFF2-40B4-BE49-F238E27FC236}">
                <a16:creationId xmlns:a16="http://schemas.microsoft.com/office/drawing/2014/main" id="{94A9D99D-D8E5-42E6-92B2-F4008AF51AE8}"/>
              </a:ext>
            </a:extLst>
          </p:cNvPr>
          <p:cNvSpPr>
            <a:spLocks/>
          </p:cNvSpPr>
          <p:nvPr/>
        </p:nvSpPr>
        <p:spPr bwMode="auto">
          <a:xfrm>
            <a:off x="5138390" y="2213661"/>
            <a:ext cx="3843683" cy="314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30431" bIns="0"/>
          <a:lstStyle/>
          <a:p>
            <a:pPr marL="26788" algn="ctr" defTabSz="914400">
              <a:defRPr/>
            </a:pPr>
            <a:r>
              <a:rPr lang="en-US" sz="1600" b="1" kern="0" dirty="0">
                <a:solidFill>
                  <a:prstClr val="black">
                    <a:lumMod val="75000"/>
                    <a:lumOff val="25000"/>
                  </a:prstClr>
                </a:solidFill>
                <a:latin typeface="Arial Narrow" panose="020B0606020202030204" pitchFamily="34" charset="0"/>
                <a:cs typeface="Arial" charset="0"/>
              </a:rPr>
              <a:t>Projected Number of Persons With AF in the United States Between 2000 and 2050 </a:t>
            </a:r>
          </a:p>
        </p:txBody>
      </p:sp>
      <p:sp>
        <p:nvSpPr>
          <p:cNvPr id="13" name="Text Box 5">
            <a:extLst>
              <a:ext uri="{FF2B5EF4-FFF2-40B4-BE49-F238E27FC236}">
                <a16:creationId xmlns:a16="http://schemas.microsoft.com/office/drawing/2014/main" id="{2FF44F45-1957-4DA3-94DC-3BA7E94BF17E}"/>
              </a:ext>
            </a:extLst>
          </p:cNvPr>
          <p:cNvSpPr txBox="1">
            <a:spLocks noChangeArrowheads="1"/>
          </p:cNvSpPr>
          <p:nvPr/>
        </p:nvSpPr>
        <p:spPr bwMode="auto">
          <a:xfrm>
            <a:off x="5353508" y="5254862"/>
            <a:ext cx="3339931" cy="600164"/>
          </a:xfrm>
          <a:prstGeom prst="rect">
            <a:avLst/>
          </a:prstGeom>
          <a:noFill/>
          <a:ln w="9525">
            <a:noFill/>
            <a:miter lim="800000"/>
            <a:headEnd/>
            <a:tailEnd/>
          </a:ln>
        </p:spPr>
        <p:txBody>
          <a:bodyPr wrap="square">
            <a:spAutoFit/>
          </a:bodyPr>
          <a:lstStyle/>
          <a:p>
            <a:pPr algn="ctr" defTabSz="914400">
              <a:defRPr/>
            </a:pPr>
            <a:r>
              <a:rPr lang="en-GB" sz="1100" kern="0" dirty="0">
                <a:solidFill>
                  <a:srgbClr val="000000"/>
                </a:solidFill>
                <a:latin typeface="Arial Narrow" panose="020B0606020202030204" pitchFamily="34" charset="0"/>
                <a:cs typeface="Calibri"/>
              </a:rPr>
              <a:t>Assumes no further increase in age-adjusted AF incidence </a:t>
            </a:r>
            <a:r>
              <a:rPr lang="en-GB" sz="1100" kern="0" dirty="0">
                <a:solidFill>
                  <a:srgbClr val="183059"/>
                </a:solidFill>
                <a:latin typeface="Arial Narrow" panose="020B0606020202030204" pitchFamily="34" charset="0"/>
                <a:cs typeface="Calibri"/>
              </a:rPr>
              <a:t>(</a:t>
            </a:r>
            <a:r>
              <a:rPr lang="en-GB" sz="1100" b="1" kern="0" dirty="0">
                <a:solidFill>
                  <a:srgbClr val="183059"/>
                </a:solidFill>
                <a:latin typeface="Arial Narrow" panose="020B0606020202030204" pitchFamily="34" charset="0"/>
                <a:cs typeface="Calibri"/>
              </a:rPr>
              <a:t>blue</a:t>
            </a:r>
            <a:r>
              <a:rPr lang="en-GB" sz="1100" kern="0" dirty="0">
                <a:solidFill>
                  <a:srgbClr val="183059"/>
                </a:solidFill>
                <a:latin typeface="Arial Narrow" panose="020B0606020202030204" pitchFamily="34" charset="0"/>
                <a:cs typeface="Calibri"/>
              </a:rPr>
              <a:t>) </a:t>
            </a:r>
            <a:r>
              <a:rPr lang="en-GB" sz="1100" kern="0" dirty="0">
                <a:solidFill>
                  <a:srgbClr val="000000"/>
                </a:solidFill>
                <a:latin typeface="Arial Narrow" panose="020B0606020202030204" pitchFamily="34" charset="0"/>
                <a:cs typeface="Calibri"/>
              </a:rPr>
              <a:t>and assumes a continued increase in incidence rate as evident in 1980 to 2000 (</a:t>
            </a:r>
            <a:r>
              <a:rPr lang="en-GB" sz="1100" b="1" kern="0" dirty="0">
                <a:solidFill>
                  <a:srgbClr val="D26638"/>
                </a:solidFill>
                <a:latin typeface="Arial Narrow" panose="020B0606020202030204" pitchFamily="34" charset="0"/>
                <a:cs typeface="Calibri"/>
              </a:rPr>
              <a:t>orange curve</a:t>
            </a:r>
            <a:r>
              <a:rPr lang="en-GB" sz="1100" kern="0" dirty="0">
                <a:solidFill>
                  <a:srgbClr val="000000"/>
                </a:solidFill>
                <a:latin typeface="Arial Narrow" panose="020B0606020202030204" pitchFamily="34" charset="0"/>
                <a:cs typeface="Calibri"/>
              </a:rPr>
              <a:t>)</a:t>
            </a:r>
            <a:endParaRPr lang="en-US" sz="1100" kern="0" dirty="0">
              <a:solidFill>
                <a:srgbClr val="000000"/>
              </a:solidFill>
              <a:latin typeface="Arial Narrow" panose="020B0606020202030204" pitchFamily="34" charset="0"/>
              <a:cs typeface="Calibri"/>
            </a:endParaRPr>
          </a:p>
        </p:txBody>
      </p:sp>
      <p:cxnSp>
        <p:nvCxnSpPr>
          <p:cNvPr id="14" name="Straight Connector 6">
            <a:extLst>
              <a:ext uri="{FF2B5EF4-FFF2-40B4-BE49-F238E27FC236}">
                <a16:creationId xmlns:a16="http://schemas.microsoft.com/office/drawing/2014/main" id="{EC9034B9-B06D-46A5-904C-177948EEC2E6}"/>
              </a:ext>
            </a:extLst>
          </p:cNvPr>
          <p:cNvCxnSpPr>
            <a:cxnSpLocks noChangeShapeType="1"/>
          </p:cNvCxnSpPr>
          <p:nvPr/>
        </p:nvCxnSpPr>
        <p:spPr bwMode="auto">
          <a:xfrm flipH="1">
            <a:off x="5378576" y="3061083"/>
            <a:ext cx="7999" cy="1887830"/>
          </a:xfrm>
          <a:prstGeom prst="line">
            <a:avLst/>
          </a:prstGeom>
          <a:noFill/>
          <a:ln w="19050" cmpd="sng">
            <a:solidFill>
              <a:srgbClr val="000000"/>
            </a:solidFill>
            <a:round/>
            <a:headEnd/>
            <a:tailEnd/>
          </a:ln>
          <a:extLst>
            <a:ext uri="{909E8E84-426E-40dd-AFC4-6F175D3DCCD1}">
              <a14:hiddenFill xmlns="" xmlns:a14="http://schemas.microsoft.com/office/drawing/2010/main">
                <a:noFill/>
              </a14:hiddenFill>
            </a:ext>
          </a:extLst>
        </p:spPr>
      </p:cxnSp>
      <p:cxnSp>
        <p:nvCxnSpPr>
          <p:cNvPr id="16" name="Straight Connector 8">
            <a:extLst>
              <a:ext uri="{FF2B5EF4-FFF2-40B4-BE49-F238E27FC236}">
                <a16:creationId xmlns:a16="http://schemas.microsoft.com/office/drawing/2014/main" id="{416977C3-8D32-4AC8-A690-D0BD225B58CE}"/>
              </a:ext>
            </a:extLst>
          </p:cNvPr>
          <p:cNvCxnSpPr>
            <a:cxnSpLocks noChangeShapeType="1"/>
          </p:cNvCxnSpPr>
          <p:nvPr/>
        </p:nvCxnSpPr>
        <p:spPr bwMode="auto">
          <a:xfrm flipV="1">
            <a:off x="5298830" y="4908933"/>
            <a:ext cx="3326245" cy="2029"/>
          </a:xfrm>
          <a:prstGeom prst="line">
            <a:avLst/>
          </a:prstGeom>
          <a:noFill/>
          <a:ln w="19050" cmpd="sng">
            <a:solidFill>
              <a:srgbClr val="000000"/>
            </a:solidFill>
            <a:round/>
            <a:headEnd/>
            <a:tailEnd/>
          </a:ln>
          <a:extLst>
            <a:ext uri="{909E8E84-426E-40dd-AFC4-6F175D3DCCD1}">
              <a14:hiddenFill xmlns="" xmlns:a14="http://schemas.microsoft.com/office/drawing/2010/main">
                <a:noFill/>
              </a14:hiddenFill>
            </a:ext>
          </a:extLst>
        </p:spPr>
      </p:cxnSp>
      <p:sp>
        <p:nvSpPr>
          <p:cNvPr id="17" name="Freeform 11">
            <a:extLst>
              <a:ext uri="{FF2B5EF4-FFF2-40B4-BE49-F238E27FC236}">
                <a16:creationId xmlns:a16="http://schemas.microsoft.com/office/drawing/2014/main" id="{4648FDA5-DB5C-430F-967C-2C70FB35591F}"/>
              </a:ext>
            </a:extLst>
          </p:cNvPr>
          <p:cNvSpPr>
            <a:spLocks/>
          </p:cNvSpPr>
          <p:nvPr/>
        </p:nvSpPr>
        <p:spPr bwMode="auto">
          <a:xfrm>
            <a:off x="5415955" y="3203210"/>
            <a:ext cx="3072655" cy="1136131"/>
          </a:xfrm>
          <a:custGeom>
            <a:avLst/>
            <a:gdLst>
              <a:gd name="T0" fmla="*/ 390116 w 5871882"/>
              <a:gd name="T1" fmla="*/ 2265846 h 2281518"/>
              <a:gd name="T2" fmla="*/ 645706 w 5871882"/>
              <a:gd name="T3" fmla="*/ 2171797 h 2281518"/>
              <a:gd name="T4" fmla="*/ 820582 w 5871882"/>
              <a:gd name="T5" fmla="*/ 2104642 h 2281518"/>
              <a:gd name="T6" fmla="*/ 982011 w 5871882"/>
              <a:gd name="T7" fmla="*/ 2037464 h 2281518"/>
              <a:gd name="T8" fmla="*/ 1183797 w 5871882"/>
              <a:gd name="T9" fmla="*/ 1970299 h 2281518"/>
              <a:gd name="T10" fmla="*/ 1304868 w 5871882"/>
              <a:gd name="T11" fmla="*/ 1929998 h 2281518"/>
              <a:gd name="T12" fmla="*/ 1439387 w 5871882"/>
              <a:gd name="T13" fmla="*/ 1862827 h 2281518"/>
              <a:gd name="T14" fmla="*/ 1600816 w 5871882"/>
              <a:gd name="T15" fmla="*/ 1782224 h 2281518"/>
              <a:gd name="T16" fmla="*/ 1789146 w 5871882"/>
              <a:gd name="T17" fmla="*/ 1728488 h 2281518"/>
              <a:gd name="T18" fmla="*/ 1964022 w 5871882"/>
              <a:gd name="T19" fmla="*/ 1674752 h 2281518"/>
              <a:gd name="T20" fmla="*/ 2085094 w 5871882"/>
              <a:gd name="T21" fmla="*/ 1607581 h 2281518"/>
              <a:gd name="T22" fmla="*/ 2192718 w 5871882"/>
              <a:gd name="T23" fmla="*/ 1567280 h 2281518"/>
              <a:gd name="T24" fmla="*/ 2313775 w 5871882"/>
              <a:gd name="T25" fmla="*/ 1486677 h 2281518"/>
              <a:gd name="T26" fmla="*/ 2461754 w 5871882"/>
              <a:gd name="T27" fmla="*/ 1392644 h 2281518"/>
              <a:gd name="T28" fmla="*/ 2569370 w 5871882"/>
              <a:gd name="T29" fmla="*/ 1325472 h 2281518"/>
              <a:gd name="T30" fmla="*/ 2690435 w 5871882"/>
              <a:gd name="T31" fmla="*/ 1271740 h 2281518"/>
              <a:gd name="T32" fmla="*/ 2892221 w 5871882"/>
              <a:gd name="T33" fmla="*/ 1177699 h 2281518"/>
              <a:gd name="T34" fmla="*/ 3026741 w 5871882"/>
              <a:gd name="T35" fmla="*/ 1110536 h 2281518"/>
              <a:gd name="T36" fmla="*/ 3107455 w 5871882"/>
              <a:gd name="T37" fmla="*/ 1056795 h 2281518"/>
              <a:gd name="T38" fmla="*/ 3188169 w 5871882"/>
              <a:gd name="T39" fmla="*/ 1016494 h 2281518"/>
              <a:gd name="T40" fmla="*/ 3322687 w 5871882"/>
              <a:gd name="T41" fmla="*/ 922461 h 2281518"/>
              <a:gd name="T42" fmla="*/ 3389955 w 5871882"/>
              <a:gd name="T43" fmla="*/ 868720 h 2281518"/>
              <a:gd name="T44" fmla="*/ 3524473 w 5871882"/>
              <a:gd name="T45" fmla="*/ 788118 h 2281518"/>
              <a:gd name="T46" fmla="*/ 3685903 w 5871882"/>
              <a:gd name="T47" fmla="*/ 707516 h 2281518"/>
              <a:gd name="T48" fmla="*/ 3860779 w 5871882"/>
              <a:gd name="T49" fmla="*/ 613482 h 2281518"/>
              <a:gd name="T50" fmla="*/ 4076011 w 5871882"/>
              <a:gd name="T51" fmla="*/ 532880 h 2281518"/>
              <a:gd name="T52" fmla="*/ 4210531 w 5871882"/>
              <a:gd name="T53" fmla="*/ 479140 h 2281518"/>
              <a:gd name="T54" fmla="*/ 4371958 w 5871882"/>
              <a:gd name="T55" fmla="*/ 411968 h 2281518"/>
              <a:gd name="T56" fmla="*/ 4493044 w 5871882"/>
              <a:gd name="T57" fmla="*/ 371667 h 2281518"/>
              <a:gd name="T58" fmla="*/ 4654472 w 5871882"/>
              <a:gd name="T59" fmla="*/ 277634 h 2281518"/>
              <a:gd name="T60" fmla="*/ 5179101 w 5871882"/>
              <a:gd name="T61" fmla="*/ 116429 h 2281518"/>
              <a:gd name="T62" fmla="*/ 5874122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D26638"/>
            </a:solidFill>
            <a:prstDash val="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19" name="Freeform 12">
            <a:extLst>
              <a:ext uri="{FF2B5EF4-FFF2-40B4-BE49-F238E27FC236}">
                <a16:creationId xmlns:a16="http://schemas.microsoft.com/office/drawing/2014/main" id="{19561E4A-3071-4767-966B-1A17CC8034DE}"/>
              </a:ext>
            </a:extLst>
          </p:cNvPr>
          <p:cNvSpPr>
            <a:spLocks/>
          </p:cNvSpPr>
          <p:nvPr/>
        </p:nvSpPr>
        <p:spPr bwMode="auto">
          <a:xfrm>
            <a:off x="5452451" y="3572579"/>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09534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20" name="Freeform 13">
            <a:extLst>
              <a:ext uri="{FF2B5EF4-FFF2-40B4-BE49-F238E27FC236}">
                <a16:creationId xmlns:a16="http://schemas.microsoft.com/office/drawing/2014/main" id="{167F2597-6873-4842-8AD4-0DAE19D54637}"/>
              </a:ext>
            </a:extLst>
          </p:cNvPr>
          <p:cNvSpPr>
            <a:spLocks/>
          </p:cNvSpPr>
          <p:nvPr/>
        </p:nvSpPr>
        <p:spPr bwMode="auto">
          <a:xfrm>
            <a:off x="5378575" y="35068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22E6B7"/>
            </a:solidFill>
            <a:prstDash val="sys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21" name="Freeform 14">
            <a:extLst>
              <a:ext uri="{FF2B5EF4-FFF2-40B4-BE49-F238E27FC236}">
                <a16:creationId xmlns:a16="http://schemas.microsoft.com/office/drawing/2014/main" id="{F4760D9D-7906-4D9C-A1BD-16F46D4F8C7A}"/>
              </a:ext>
            </a:extLst>
          </p:cNvPr>
          <p:cNvSpPr>
            <a:spLocks/>
          </p:cNvSpPr>
          <p:nvPr/>
        </p:nvSpPr>
        <p:spPr bwMode="auto">
          <a:xfrm>
            <a:off x="5378575" y="36586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22E6B7"/>
            </a:solidFill>
            <a:prstDash val="sys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22" name="Oval 15">
            <a:extLst>
              <a:ext uri="{FF2B5EF4-FFF2-40B4-BE49-F238E27FC236}">
                <a16:creationId xmlns:a16="http://schemas.microsoft.com/office/drawing/2014/main" id="{A4C416EA-7DD8-4ADF-AE1D-AB24B13F3D34}"/>
              </a:ext>
            </a:extLst>
          </p:cNvPr>
          <p:cNvSpPr>
            <a:spLocks noChangeArrowheads="1"/>
          </p:cNvSpPr>
          <p:nvPr/>
        </p:nvSpPr>
        <p:spPr bwMode="auto">
          <a:xfrm>
            <a:off x="5378575" y="43037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b="1" kern="0" dirty="0">
              <a:solidFill>
                <a:sysClr val="windowText" lastClr="000000"/>
              </a:solidFill>
              <a:latin typeface="Agency FB" panose="020B0503020202020204" pitchFamily="34" charset="0"/>
            </a:endParaRPr>
          </a:p>
        </p:txBody>
      </p:sp>
      <p:sp>
        <p:nvSpPr>
          <p:cNvPr id="23" name="Oval 16">
            <a:extLst>
              <a:ext uri="{FF2B5EF4-FFF2-40B4-BE49-F238E27FC236}">
                <a16:creationId xmlns:a16="http://schemas.microsoft.com/office/drawing/2014/main" id="{861F629E-77B4-4165-9077-33BE87C72D91}"/>
              </a:ext>
            </a:extLst>
          </p:cNvPr>
          <p:cNvSpPr>
            <a:spLocks noChangeArrowheads="1"/>
          </p:cNvSpPr>
          <p:nvPr/>
        </p:nvSpPr>
        <p:spPr bwMode="auto">
          <a:xfrm>
            <a:off x="5617808" y="426581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4" name="Oval 17">
            <a:extLst>
              <a:ext uri="{FF2B5EF4-FFF2-40B4-BE49-F238E27FC236}">
                <a16:creationId xmlns:a16="http://schemas.microsoft.com/office/drawing/2014/main" id="{2179E839-2F3D-4A03-8623-A6BFC210B156}"/>
              </a:ext>
            </a:extLst>
          </p:cNvPr>
          <p:cNvSpPr>
            <a:spLocks noChangeArrowheads="1"/>
          </p:cNvSpPr>
          <p:nvPr/>
        </p:nvSpPr>
        <p:spPr bwMode="auto">
          <a:xfrm>
            <a:off x="5936786" y="41519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5" name="Oval 18">
            <a:extLst>
              <a:ext uri="{FF2B5EF4-FFF2-40B4-BE49-F238E27FC236}">
                <a16:creationId xmlns:a16="http://schemas.microsoft.com/office/drawing/2014/main" id="{82235EAC-7A20-4A29-BC6D-5456893FEB4A}"/>
              </a:ext>
            </a:extLst>
          </p:cNvPr>
          <p:cNvSpPr>
            <a:spLocks noChangeArrowheads="1"/>
          </p:cNvSpPr>
          <p:nvPr/>
        </p:nvSpPr>
        <p:spPr bwMode="auto">
          <a:xfrm>
            <a:off x="6255765" y="403811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6" name="Oval 19">
            <a:extLst>
              <a:ext uri="{FF2B5EF4-FFF2-40B4-BE49-F238E27FC236}">
                <a16:creationId xmlns:a16="http://schemas.microsoft.com/office/drawing/2014/main" id="{B31D2132-A967-4951-879B-AF7C0E87BA25}"/>
              </a:ext>
            </a:extLst>
          </p:cNvPr>
          <p:cNvSpPr>
            <a:spLocks noChangeArrowheads="1"/>
          </p:cNvSpPr>
          <p:nvPr/>
        </p:nvSpPr>
        <p:spPr bwMode="auto">
          <a:xfrm>
            <a:off x="6574743" y="39242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7" name="Oval 20">
            <a:extLst>
              <a:ext uri="{FF2B5EF4-FFF2-40B4-BE49-F238E27FC236}">
                <a16:creationId xmlns:a16="http://schemas.microsoft.com/office/drawing/2014/main" id="{7841F2D9-D7E9-4954-B8DF-5BBA896F7B51}"/>
              </a:ext>
            </a:extLst>
          </p:cNvPr>
          <p:cNvSpPr>
            <a:spLocks noChangeArrowheads="1"/>
          </p:cNvSpPr>
          <p:nvPr/>
        </p:nvSpPr>
        <p:spPr bwMode="auto">
          <a:xfrm>
            <a:off x="6853848" y="377246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8" name="Oval 21">
            <a:extLst>
              <a:ext uri="{FF2B5EF4-FFF2-40B4-BE49-F238E27FC236}">
                <a16:creationId xmlns:a16="http://schemas.microsoft.com/office/drawing/2014/main" id="{1BB86CDC-FA7A-41EB-BFEA-5B9575F4D0C4}"/>
              </a:ext>
            </a:extLst>
          </p:cNvPr>
          <p:cNvSpPr>
            <a:spLocks noChangeArrowheads="1"/>
          </p:cNvSpPr>
          <p:nvPr/>
        </p:nvSpPr>
        <p:spPr bwMode="auto">
          <a:xfrm>
            <a:off x="7172826" y="35827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29" name="Oval 22">
            <a:extLst>
              <a:ext uri="{FF2B5EF4-FFF2-40B4-BE49-F238E27FC236}">
                <a16:creationId xmlns:a16="http://schemas.microsoft.com/office/drawing/2014/main" id="{BE57729B-E686-4281-A597-2C6DE28C2357}"/>
              </a:ext>
            </a:extLst>
          </p:cNvPr>
          <p:cNvSpPr>
            <a:spLocks noChangeArrowheads="1"/>
          </p:cNvSpPr>
          <p:nvPr/>
        </p:nvSpPr>
        <p:spPr bwMode="auto">
          <a:xfrm>
            <a:off x="7491804" y="34309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30" name="Oval 23">
            <a:extLst>
              <a:ext uri="{FF2B5EF4-FFF2-40B4-BE49-F238E27FC236}">
                <a16:creationId xmlns:a16="http://schemas.microsoft.com/office/drawing/2014/main" id="{2B40BFF8-63E3-46ED-B843-4F3A32D4D112}"/>
              </a:ext>
            </a:extLst>
          </p:cNvPr>
          <p:cNvSpPr>
            <a:spLocks noChangeArrowheads="1"/>
          </p:cNvSpPr>
          <p:nvPr/>
        </p:nvSpPr>
        <p:spPr bwMode="auto">
          <a:xfrm>
            <a:off x="7810782" y="3317059"/>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31" name="Oval 24">
            <a:extLst>
              <a:ext uri="{FF2B5EF4-FFF2-40B4-BE49-F238E27FC236}">
                <a16:creationId xmlns:a16="http://schemas.microsoft.com/office/drawing/2014/main" id="{32D33A65-A5F3-4965-9999-7E742691A446}"/>
              </a:ext>
            </a:extLst>
          </p:cNvPr>
          <p:cNvSpPr>
            <a:spLocks noChangeArrowheads="1"/>
          </p:cNvSpPr>
          <p:nvPr/>
        </p:nvSpPr>
        <p:spPr bwMode="auto">
          <a:xfrm>
            <a:off x="8129760" y="32032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2" name="Oval 25">
            <a:extLst>
              <a:ext uri="{FF2B5EF4-FFF2-40B4-BE49-F238E27FC236}">
                <a16:creationId xmlns:a16="http://schemas.microsoft.com/office/drawing/2014/main" id="{23E7D17A-E265-48C2-8696-E389097882AF}"/>
              </a:ext>
            </a:extLst>
          </p:cNvPr>
          <p:cNvSpPr>
            <a:spLocks noChangeArrowheads="1"/>
          </p:cNvSpPr>
          <p:nvPr/>
        </p:nvSpPr>
        <p:spPr bwMode="auto">
          <a:xfrm>
            <a:off x="8448738" y="316526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3" name="TextBox 32">
            <a:extLst>
              <a:ext uri="{FF2B5EF4-FFF2-40B4-BE49-F238E27FC236}">
                <a16:creationId xmlns:a16="http://schemas.microsoft.com/office/drawing/2014/main" id="{04C1D05A-56FD-4AE1-9394-B52880B08744}"/>
              </a:ext>
            </a:extLst>
          </p:cNvPr>
          <p:cNvSpPr txBox="1"/>
          <p:nvPr/>
        </p:nvSpPr>
        <p:spPr>
          <a:xfrm>
            <a:off x="8329121" y="3013459"/>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34" name="TextBox 33">
            <a:extLst>
              <a:ext uri="{FF2B5EF4-FFF2-40B4-BE49-F238E27FC236}">
                <a16:creationId xmlns:a16="http://schemas.microsoft.com/office/drawing/2014/main" id="{903635BC-4FFD-4F91-90E8-8E0A010D3357}"/>
              </a:ext>
            </a:extLst>
          </p:cNvPr>
          <p:cNvSpPr txBox="1"/>
          <p:nvPr/>
        </p:nvSpPr>
        <p:spPr>
          <a:xfrm>
            <a:off x="8010143" y="3051409"/>
            <a:ext cx="285656"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15.2</a:t>
            </a:r>
          </a:p>
        </p:txBody>
      </p:sp>
      <p:sp>
        <p:nvSpPr>
          <p:cNvPr id="35" name="TextBox 34">
            <a:extLst>
              <a:ext uri="{FF2B5EF4-FFF2-40B4-BE49-F238E27FC236}">
                <a16:creationId xmlns:a16="http://schemas.microsoft.com/office/drawing/2014/main" id="{7F69CA98-E867-4F30-9FCA-C46B2E6BBAAB}"/>
              </a:ext>
            </a:extLst>
          </p:cNvPr>
          <p:cNvSpPr txBox="1"/>
          <p:nvPr/>
        </p:nvSpPr>
        <p:spPr>
          <a:xfrm>
            <a:off x="7013337" y="3441879"/>
            <a:ext cx="266420"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11.7</a:t>
            </a:r>
          </a:p>
        </p:txBody>
      </p:sp>
      <p:sp>
        <p:nvSpPr>
          <p:cNvPr id="36" name="TextBox 35">
            <a:extLst>
              <a:ext uri="{FF2B5EF4-FFF2-40B4-BE49-F238E27FC236}">
                <a16:creationId xmlns:a16="http://schemas.microsoft.com/office/drawing/2014/main" id="{A922F04B-8257-43C8-8D7E-B518746E4F29}"/>
              </a:ext>
            </a:extLst>
          </p:cNvPr>
          <p:cNvSpPr txBox="1"/>
          <p:nvPr/>
        </p:nvSpPr>
        <p:spPr>
          <a:xfrm>
            <a:off x="7332315" y="3279110"/>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13.1</a:t>
            </a:r>
          </a:p>
        </p:txBody>
      </p:sp>
      <p:sp>
        <p:nvSpPr>
          <p:cNvPr id="37" name="TextBox 36">
            <a:extLst>
              <a:ext uri="{FF2B5EF4-FFF2-40B4-BE49-F238E27FC236}">
                <a16:creationId xmlns:a16="http://schemas.microsoft.com/office/drawing/2014/main" id="{E181DFBC-13D4-4E89-9EEF-ADCDA1B62AB3}"/>
              </a:ext>
            </a:extLst>
          </p:cNvPr>
          <p:cNvSpPr txBox="1"/>
          <p:nvPr/>
        </p:nvSpPr>
        <p:spPr>
          <a:xfrm>
            <a:off x="7651292" y="3152560"/>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38" name="TextBox 37">
            <a:extLst>
              <a:ext uri="{FF2B5EF4-FFF2-40B4-BE49-F238E27FC236}">
                <a16:creationId xmlns:a16="http://schemas.microsoft.com/office/drawing/2014/main" id="{A8AA3D5A-864E-4912-B5BC-915F1F75010E}"/>
              </a:ext>
            </a:extLst>
          </p:cNvPr>
          <p:cNvSpPr txBox="1"/>
          <p:nvPr/>
        </p:nvSpPr>
        <p:spPr>
          <a:xfrm>
            <a:off x="6734231" y="3544760"/>
            <a:ext cx="28725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10.2</a:t>
            </a:r>
          </a:p>
        </p:txBody>
      </p:sp>
      <p:sp>
        <p:nvSpPr>
          <p:cNvPr id="39" name="TextBox 38">
            <a:extLst>
              <a:ext uri="{FF2B5EF4-FFF2-40B4-BE49-F238E27FC236}">
                <a16:creationId xmlns:a16="http://schemas.microsoft.com/office/drawing/2014/main" id="{AAEBF5D3-572B-4D30-9776-CBE1EA4ABA90}"/>
              </a:ext>
            </a:extLst>
          </p:cNvPr>
          <p:cNvSpPr txBox="1"/>
          <p:nvPr/>
        </p:nvSpPr>
        <p:spPr>
          <a:xfrm>
            <a:off x="6455126" y="3734510"/>
            <a:ext cx="27283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8.9</a:t>
            </a:r>
          </a:p>
        </p:txBody>
      </p:sp>
      <p:sp>
        <p:nvSpPr>
          <p:cNvPr id="40" name="TextBox 39">
            <a:extLst>
              <a:ext uri="{FF2B5EF4-FFF2-40B4-BE49-F238E27FC236}">
                <a16:creationId xmlns:a16="http://schemas.microsoft.com/office/drawing/2014/main" id="{A662AC26-4B9B-45F8-9705-F9D429CB11C3}"/>
              </a:ext>
            </a:extLst>
          </p:cNvPr>
          <p:cNvSpPr txBox="1"/>
          <p:nvPr/>
        </p:nvSpPr>
        <p:spPr>
          <a:xfrm>
            <a:off x="5817169" y="3962211"/>
            <a:ext cx="26802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6.7</a:t>
            </a:r>
          </a:p>
        </p:txBody>
      </p:sp>
      <p:sp>
        <p:nvSpPr>
          <p:cNvPr id="41" name="TextBox 40">
            <a:extLst>
              <a:ext uri="{FF2B5EF4-FFF2-40B4-BE49-F238E27FC236}">
                <a16:creationId xmlns:a16="http://schemas.microsoft.com/office/drawing/2014/main" id="{3F156E90-2A86-4025-99D5-CED3803212A9}"/>
              </a:ext>
            </a:extLst>
          </p:cNvPr>
          <p:cNvSpPr txBox="1"/>
          <p:nvPr/>
        </p:nvSpPr>
        <p:spPr>
          <a:xfrm>
            <a:off x="6096275" y="3848360"/>
            <a:ext cx="263214"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7.7</a:t>
            </a:r>
          </a:p>
        </p:txBody>
      </p:sp>
      <p:sp>
        <p:nvSpPr>
          <p:cNvPr id="42" name="TextBox 41">
            <a:extLst>
              <a:ext uri="{FF2B5EF4-FFF2-40B4-BE49-F238E27FC236}">
                <a16:creationId xmlns:a16="http://schemas.microsoft.com/office/drawing/2014/main" id="{E0643208-44FE-4B4A-8650-02F1F9363797}"/>
              </a:ext>
            </a:extLst>
          </p:cNvPr>
          <p:cNvSpPr txBox="1"/>
          <p:nvPr/>
        </p:nvSpPr>
        <p:spPr>
          <a:xfrm>
            <a:off x="5538064" y="4076061"/>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5.9</a:t>
            </a:r>
          </a:p>
        </p:txBody>
      </p:sp>
      <p:sp>
        <p:nvSpPr>
          <p:cNvPr id="43" name="TextBox 42">
            <a:extLst>
              <a:ext uri="{FF2B5EF4-FFF2-40B4-BE49-F238E27FC236}">
                <a16:creationId xmlns:a16="http://schemas.microsoft.com/office/drawing/2014/main" id="{C75397C7-B95B-46E7-BE04-2FD6C11728D4}"/>
              </a:ext>
            </a:extLst>
          </p:cNvPr>
          <p:cNvSpPr txBox="1"/>
          <p:nvPr/>
        </p:nvSpPr>
        <p:spPr>
          <a:xfrm>
            <a:off x="5338704" y="4139260"/>
            <a:ext cx="25199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5.1</a:t>
            </a:r>
          </a:p>
        </p:txBody>
      </p:sp>
      <p:sp>
        <p:nvSpPr>
          <p:cNvPr id="44" name="Oval 37">
            <a:extLst>
              <a:ext uri="{FF2B5EF4-FFF2-40B4-BE49-F238E27FC236}">
                <a16:creationId xmlns:a16="http://schemas.microsoft.com/office/drawing/2014/main" id="{A08DA840-55EC-4792-A4A1-B3DB63D327A6}"/>
              </a:ext>
            </a:extLst>
          </p:cNvPr>
          <p:cNvSpPr>
            <a:spLocks noChangeArrowheads="1"/>
          </p:cNvSpPr>
          <p:nvPr/>
        </p:nvSpPr>
        <p:spPr bwMode="auto">
          <a:xfrm>
            <a:off x="5657680" y="4303761"/>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45" name="Oval 38">
            <a:extLst>
              <a:ext uri="{FF2B5EF4-FFF2-40B4-BE49-F238E27FC236}">
                <a16:creationId xmlns:a16="http://schemas.microsoft.com/office/drawing/2014/main" id="{12334F7C-A457-4278-BE9E-C8D69C7D5CE9}"/>
              </a:ext>
            </a:extLst>
          </p:cNvPr>
          <p:cNvSpPr>
            <a:spLocks noChangeArrowheads="1"/>
          </p:cNvSpPr>
          <p:nvPr/>
        </p:nvSpPr>
        <p:spPr bwMode="auto">
          <a:xfrm>
            <a:off x="5936786" y="4227862"/>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46" name="Oval 39">
            <a:extLst>
              <a:ext uri="{FF2B5EF4-FFF2-40B4-BE49-F238E27FC236}">
                <a16:creationId xmlns:a16="http://schemas.microsoft.com/office/drawing/2014/main" id="{43EACD89-B8B5-4873-9906-7E21E2F3D122}"/>
              </a:ext>
            </a:extLst>
          </p:cNvPr>
          <p:cNvSpPr>
            <a:spLocks noChangeArrowheads="1"/>
          </p:cNvSpPr>
          <p:nvPr/>
        </p:nvSpPr>
        <p:spPr bwMode="auto">
          <a:xfrm>
            <a:off x="6255765" y="4151961"/>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47" name="Oval 40">
            <a:extLst>
              <a:ext uri="{FF2B5EF4-FFF2-40B4-BE49-F238E27FC236}">
                <a16:creationId xmlns:a16="http://schemas.microsoft.com/office/drawing/2014/main" id="{2C0DB9F2-9D74-4421-B9C5-0E64428AC435}"/>
              </a:ext>
            </a:extLst>
          </p:cNvPr>
          <p:cNvSpPr>
            <a:spLocks noChangeArrowheads="1"/>
          </p:cNvSpPr>
          <p:nvPr/>
        </p:nvSpPr>
        <p:spPr bwMode="auto">
          <a:xfrm>
            <a:off x="6574743" y="4076061"/>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48" name="Oval 41">
            <a:extLst>
              <a:ext uri="{FF2B5EF4-FFF2-40B4-BE49-F238E27FC236}">
                <a16:creationId xmlns:a16="http://schemas.microsoft.com/office/drawing/2014/main" id="{6870E332-E215-4E4E-9A64-2BEF4EC1D918}"/>
              </a:ext>
            </a:extLst>
          </p:cNvPr>
          <p:cNvSpPr>
            <a:spLocks noChangeArrowheads="1"/>
          </p:cNvSpPr>
          <p:nvPr/>
        </p:nvSpPr>
        <p:spPr bwMode="auto">
          <a:xfrm>
            <a:off x="6853848" y="3962211"/>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49" name="Oval 42">
            <a:extLst>
              <a:ext uri="{FF2B5EF4-FFF2-40B4-BE49-F238E27FC236}">
                <a16:creationId xmlns:a16="http://schemas.microsoft.com/office/drawing/2014/main" id="{BD8F36D0-2597-4AEA-ADEF-587D69FCC082}"/>
              </a:ext>
            </a:extLst>
          </p:cNvPr>
          <p:cNvSpPr>
            <a:spLocks noChangeArrowheads="1"/>
          </p:cNvSpPr>
          <p:nvPr/>
        </p:nvSpPr>
        <p:spPr bwMode="auto">
          <a:xfrm>
            <a:off x="7172826" y="3886310"/>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50" name="Oval 43">
            <a:extLst>
              <a:ext uri="{FF2B5EF4-FFF2-40B4-BE49-F238E27FC236}">
                <a16:creationId xmlns:a16="http://schemas.microsoft.com/office/drawing/2014/main" id="{F9FF44E3-385A-43A1-A650-7BE3BAE85E75}"/>
              </a:ext>
            </a:extLst>
          </p:cNvPr>
          <p:cNvSpPr>
            <a:spLocks noChangeArrowheads="1"/>
          </p:cNvSpPr>
          <p:nvPr/>
        </p:nvSpPr>
        <p:spPr bwMode="auto">
          <a:xfrm>
            <a:off x="7491804" y="3772460"/>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51" name="Oval 44">
            <a:extLst>
              <a:ext uri="{FF2B5EF4-FFF2-40B4-BE49-F238E27FC236}">
                <a16:creationId xmlns:a16="http://schemas.microsoft.com/office/drawing/2014/main" id="{015B199C-879C-446B-8F09-8B3E296F32F0}"/>
              </a:ext>
            </a:extLst>
          </p:cNvPr>
          <p:cNvSpPr>
            <a:spLocks noChangeArrowheads="1"/>
          </p:cNvSpPr>
          <p:nvPr/>
        </p:nvSpPr>
        <p:spPr bwMode="auto">
          <a:xfrm>
            <a:off x="7810782" y="3696561"/>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52" name="Oval 45">
            <a:extLst>
              <a:ext uri="{FF2B5EF4-FFF2-40B4-BE49-F238E27FC236}">
                <a16:creationId xmlns:a16="http://schemas.microsoft.com/office/drawing/2014/main" id="{3641D256-D1ED-4392-9855-294519B6609E}"/>
              </a:ext>
            </a:extLst>
          </p:cNvPr>
          <p:cNvSpPr>
            <a:spLocks noChangeArrowheads="1"/>
          </p:cNvSpPr>
          <p:nvPr/>
        </p:nvSpPr>
        <p:spPr bwMode="auto">
          <a:xfrm>
            <a:off x="8129760" y="3620660"/>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53" name="Oval 46">
            <a:extLst>
              <a:ext uri="{FF2B5EF4-FFF2-40B4-BE49-F238E27FC236}">
                <a16:creationId xmlns:a16="http://schemas.microsoft.com/office/drawing/2014/main" id="{FE26C9BE-4F4E-4003-AA52-5080D6521647}"/>
              </a:ext>
            </a:extLst>
          </p:cNvPr>
          <p:cNvSpPr>
            <a:spLocks noChangeArrowheads="1"/>
          </p:cNvSpPr>
          <p:nvPr/>
        </p:nvSpPr>
        <p:spPr bwMode="auto">
          <a:xfrm>
            <a:off x="8448738" y="3544760"/>
            <a:ext cx="79744" cy="75900"/>
          </a:xfrm>
          <a:prstGeom prst="ellipse">
            <a:avLst/>
          </a:prstGeom>
          <a:solidFill>
            <a:srgbClr val="22E6B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54" name="TextBox 53">
            <a:extLst>
              <a:ext uri="{FF2B5EF4-FFF2-40B4-BE49-F238E27FC236}">
                <a16:creationId xmlns:a16="http://schemas.microsoft.com/office/drawing/2014/main" id="{5E4A1B03-6F60-4716-B2A8-EA00B1976387}"/>
              </a:ext>
            </a:extLst>
          </p:cNvPr>
          <p:cNvSpPr txBox="1"/>
          <p:nvPr/>
        </p:nvSpPr>
        <p:spPr>
          <a:xfrm>
            <a:off x="8010143" y="37329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11.7</a:t>
            </a:r>
          </a:p>
        </p:txBody>
      </p:sp>
      <p:sp>
        <p:nvSpPr>
          <p:cNvPr id="55" name="TextBox 54">
            <a:extLst>
              <a:ext uri="{FF2B5EF4-FFF2-40B4-BE49-F238E27FC236}">
                <a16:creationId xmlns:a16="http://schemas.microsoft.com/office/drawing/2014/main" id="{0CCC052D-AAF9-48E9-971A-04FD981347AD}"/>
              </a:ext>
            </a:extLst>
          </p:cNvPr>
          <p:cNvSpPr txBox="1"/>
          <p:nvPr/>
        </p:nvSpPr>
        <p:spPr>
          <a:xfrm>
            <a:off x="8289249" y="3658610"/>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12.1</a:t>
            </a:r>
          </a:p>
        </p:txBody>
      </p:sp>
      <p:sp>
        <p:nvSpPr>
          <p:cNvPr id="56" name="TextBox 55">
            <a:extLst>
              <a:ext uri="{FF2B5EF4-FFF2-40B4-BE49-F238E27FC236}">
                <a16:creationId xmlns:a16="http://schemas.microsoft.com/office/drawing/2014/main" id="{4AFF602F-12BA-4ABA-8AE5-EBDB26657268}"/>
              </a:ext>
            </a:extLst>
          </p:cNvPr>
          <p:cNvSpPr txBox="1"/>
          <p:nvPr/>
        </p:nvSpPr>
        <p:spPr>
          <a:xfrm>
            <a:off x="7691165" y="38088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11.1</a:t>
            </a:r>
          </a:p>
        </p:txBody>
      </p:sp>
      <p:sp>
        <p:nvSpPr>
          <p:cNvPr id="57" name="TextBox 56">
            <a:extLst>
              <a:ext uri="{FF2B5EF4-FFF2-40B4-BE49-F238E27FC236}">
                <a16:creationId xmlns:a16="http://schemas.microsoft.com/office/drawing/2014/main" id="{0596DC83-70D0-4284-97AE-F8ACACBCC479}"/>
              </a:ext>
            </a:extLst>
          </p:cNvPr>
          <p:cNvSpPr txBox="1"/>
          <p:nvPr/>
        </p:nvSpPr>
        <p:spPr>
          <a:xfrm>
            <a:off x="7451931" y="38847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10.3</a:t>
            </a:r>
          </a:p>
        </p:txBody>
      </p:sp>
      <p:sp>
        <p:nvSpPr>
          <p:cNvPr id="58" name="TextBox 57">
            <a:extLst>
              <a:ext uri="{FF2B5EF4-FFF2-40B4-BE49-F238E27FC236}">
                <a16:creationId xmlns:a16="http://schemas.microsoft.com/office/drawing/2014/main" id="{2F39E5C7-ED44-4811-902D-611A260ECCA7}"/>
              </a:ext>
            </a:extLst>
          </p:cNvPr>
          <p:cNvSpPr txBox="1"/>
          <p:nvPr/>
        </p:nvSpPr>
        <p:spPr>
          <a:xfrm>
            <a:off x="7093082" y="39985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9.4</a:t>
            </a:r>
          </a:p>
        </p:txBody>
      </p:sp>
      <p:sp>
        <p:nvSpPr>
          <p:cNvPr id="59" name="TextBox 58">
            <a:extLst>
              <a:ext uri="{FF2B5EF4-FFF2-40B4-BE49-F238E27FC236}">
                <a16:creationId xmlns:a16="http://schemas.microsoft.com/office/drawing/2014/main" id="{F54087D0-233B-4A15-9AB7-89BBCF3147E6}"/>
              </a:ext>
            </a:extLst>
          </p:cNvPr>
          <p:cNvSpPr txBox="1"/>
          <p:nvPr/>
        </p:nvSpPr>
        <p:spPr>
          <a:xfrm>
            <a:off x="6853848" y="407606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8.4</a:t>
            </a:r>
          </a:p>
        </p:txBody>
      </p:sp>
      <p:sp>
        <p:nvSpPr>
          <p:cNvPr id="60" name="TextBox 59">
            <a:extLst>
              <a:ext uri="{FF2B5EF4-FFF2-40B4-BE49-F238E27FC236}">
                <a16:creationId xmlns:a16="http://schemas.microsoft.com/office/drawing/2014/main" id="{76839901-2FEA-4F14-A8C8-A40F5E118F7A}"/>
              </a:ext>
            </a:extLst>
          </p:cNvPr>
          <p:cNvSpPr txBox="1"/>
          <p:nvPr/>
        </p:nvSpPr>
        <p:spPr>
          <a:xfrm>
            <a:off x="6494998" y="4189912"/>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7.5</a:t>
            </a:r>
          </a:p>
        </p:txBody>
      </p:sp>
      <p:sp>
        <p:nvSpPr>
          <p:cNvPr id="61" name="TextBox 60">
            <a:extLst>
              <a:ext uri="{FF2B5EF4-FFF2-40B4-BE49-F238E27FC236}">
                <a16:creationId xmlns:a16="http://schemas.microsoft.com/office/drawing/2014/main" id="{F582708D-F732-4880-AF88-3D27907104ED}"/>
              </a:ext>
            </a:extLst>
          </p:cNvPr>
          <p:cNvSpPr txBox="1"/>
          <p:nvPr/>
        </p:nvSpPr>
        <p:spPr>
          <a:xfrm>
            <a:off x="6176021" y="43021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6.8</a:t>
            </a:r>
          </a:p>
        </p:txBody>
      </p:sp>
      <p:sp>
        <p:nvSpPr>
          <p:cNvPr id="62" name="TextBox 61">
            <a:extLst>
              <a:ext uri="{FF2B5EF4-FFF2-40B4-BE49-F238E27FC236}">
                <a16:creationId xmlns:a16="http://schemas.microsoft.com/office/drawing/2014/main" id="{5F5B373A-918F-4ABE-949F-B3DCB51BE7A8}"/>
              </a:ext>
            </a:extLst>
          </p:cNvPr>
          <p:cNvSpPr txBox="1"/>
          <p:nvPr/>
        </p:nvSpPr>
        <p:spPr>
          <a:xfrm>
            <a:off x="5896914" y="434013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6.1</a:t>
            </a:r>
          </a:p>
        </p:txBody>
      </p:sp>
      <p:sp>
        <p:nvSpPr>
          <p:cNvPr id="63" name="TextBox 62">
            <a:extLst>
              <a:ext uri="{FF2B5EF4-FFF2-40B4-BE49-F238E27FC236}">
                <a16:creationId xmlns:a16="http://schemas.microsoft.com/office/drawing/2014/main" id="{C003CF33-9A14-480C-9335-7D75A317DB3F}"/>
              </a:ext>
            </a:extLst>
          </p:cNvPr>
          <p:cNvSpPr txBox="1"/>
          <p:nvPr/>
        </p:nvSpPr>
        <p:spPr>
          <a:xfrm>
            <a:off x="5577936" y="445398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5.6</a:t>
            </a:r>
          </a:p>
        </p:txBody>
      </p:sp>
      <p:sp>
        <p:nvSpPr>
          <p:cNvPr id="64" name="TextBox 63">
            <a:extLst>
              <a:ext uri="{FF2B5EF4-FFF2-40B4-BE49-F238E27FC236}">
                <a16:creationId xmlns:a16="http://schemas.microsoft.com/office/drawing/2014/main" id="{CBF675F1-B841-4EBF-8D14-B3B8E2A555EA}"/>
              </a:ext>
            </a:extLst>
          </p:cNvPr>
          <p:cNvSpPr txBox="1"/>
          <p:nvPr/>
        </p:nvSpPr>
        <p:spPr>
          <a:xfrm>
            <a:off x="5338704" y="449193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5.1</a:t>
            </a:r>
          </a:p>
        </p:txBody>
      </p:sp>
      <p:sp>
        <p:nvSpPr>
          <p:cNvPr id="65" name="TextBox 64">
            <a:extLst>
              <a:ext uri="{FF2B5EF4-FFF2-40B4-BE49-F238E27FC236}">
                <a16:creationId xmlns:a16="http://schemas.microsoft.com/office/drawing/2014/main" id="{ED0FC99C-9A71-4C40-A075-D2B9A0AAF6F3}"/>
              </a:ext>
            </a:extLst>
          </p:cNvPr>
          <p:cNvSpPr txBox="1"/>
          <p:nvPr/>
        </p:nvSpPr>
        <p:spPr>
          <a:xfrm>
            <a:off x="5031889" y="4908932"/>
            <a:ext cx="385042" cy="230832"/>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900" kern="0" dirty="0">
                <a:solidFill>
                  <a:srgbClr val="000000"/>
                </a:solidFill>
                <a:latin typeface="Arial Narrow" panose="020B0606020202030204" pitchFamily="34" charset="0"/>
              </a:rPr>
              <a:t>Year</a:t>
            </a:r>
          </a:p>
        </p:txBody>
      </p:sp>
      <p:sp>
        <p:nvSpPr>
          <p:cNvPr id="66" name="TextBox 65">
            <a:extLst>
              <a:ext uri="{FF2B5EF4-FFF2-40B4-BE49-F238E27FC236}">
                <a16:creationId xmlns:a16="http://schemas.microsoft.com/office/drawing/2014/main" id="{77C21079-6F3C-441D-A06F-D53EB0A0CF7F}"/>
              </a:ext>
            </a:extLst>
          </p:cNvPr>
          <p:cNvSpPr txBox="1"/>
          <p:nvPr/>
        </p:nvSpPr>
        <p:spPr>
          <a:xfrm rot="16200000">
            <a:off x="3843770" y="3933783"/>
            <a:ext cx="1998072" cy="461665"/>
          </a:xfrm>
          <a:prstGeom prst="rect">
            <a:avLst/>
          </a:prstGeom>
          <a:noFill/>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defTabSz="914400" eaLnBrk="1" hangingPunct="1">
              <a:defRPr/>
            </a:pPr>
            <a:r>
              <a:rPr lang="en-US" sz="1200" b="1" kern="0" dirty="0">
                <a:solidFill>
                  <a:prstClr val="black">
                    <a:lumMod val="75000"/>
                    <a:lumOff val="25000"/>
                  </a:prstClr>
                </a:solidFill>
                <a:latin typeface="Arial Narrow" panose="020B0606020202030204" pitchFamily="34" charset="0"/>
                <a:cs typeface="Calibri"/>
              </a:rPr>
              <a:t>Projected Number of Persons with AF (Millions)</a:t>
            </a:r>
          </a:p>
        </p:txBody>
      </p:sp>
      <p:sp>
        <p:nvSpPr>
          <p:cNvPr id="67" name="TextBox 66">
            <a:extLst>
              <a:ext uri="{FF2B5EF4-FFF2-40B4-BE49-F238E27FC236}">
                <a16:creationId xmlns:a16="http://schemas.microsoft.com/office/drawing/2014/main" id="{8D749833-B8FE-4035-BE8B-522D84BB20EA}"/>
              </a:ext>
            </a:extLst>
          </p:cNvPr>
          <p:cNvSpPr txBox="1"/>
          <p:nvPr/>
        </p:nvSpPr>
        <p:spPr>
          <a:xfrm>
            <a:off x="5294771" y="4937046"/>
            <a:ext cx="3790282" cy="200055"/>
          </a:xfrm>
          <a:prstGeom prst="rect">
            <a:avLst/>
          </a:prstGeom>
          <a:noFill/>
          <a:ln>
            <a:noFill/>
          </a:ln>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700" kern="0" dirty="0">
                <a:solidFill>
                  <a:srgbClr val="000000"/>
                </a:solidFill>
                <a:latin typeface="Arial Narrow" panose="020B0606020202030204" pitchFamily="34" charset="0"/>
                <a:cs typeface="Calibri"/>
              </a:rPr>
              <a:t>2000  2005  2010  2015  2020  2025   2030   2035   2040  2045  2050</a:t>
            </a:r>
          </a:p>
        </p:txBody>
      </p:sp>
      <p:cxnSp>
        <p:nvCxnSpPr>
          <p:cNvPr id="68" name="Straight Connector 67">
            <a:extLst>
              <a:ext uri="{FF2B5EF4-FFF2-40B4-BE49-F238E27FC236}">
                <a16:creationId xmlns:a16="http://schemas.microsoft.com/office/drawing/2014/main" id="{8D101940-3ECF-423E-8FD2-0DB44DEC42B5}"/>
              </a:ext>
            </a:extLst>
          </p:cNvPr>
          <p:cNvCxnSpPr/>
          <p:nvPr/>
        </p:nvCxnSpPr>
        <p:spPr bwMode="auto">
          <a:xfrm flipH="1" flipV="1">
            <a:off x="6068802" y="3080133"/>
            <a:ext cx="0" cy="1828800"/>
          </a:xfrm>
          <a:prstGeom prst="line">
            <a:avLst/>
          </a:prstGeom>
          <a:solidFill>
            <a:srgbClr val="66CCFF"/>
          </a:solidFill>
          <a:ln w="12700" cap="flat" cmpd="sng" algn="ctr">
            <a:solidFill>
              <a:srgbClr val="283891"/>
            </a:solidFill>
            <a:prstDash val="solid"/>
            <a:round/>
            <a:headEnd type="none" w="med" len="med"/>
            <a:tailEnd type="none" w="med" len="med"/>
          </a:ln>
          <a:effectLst/>
        </p:spPr>
      </p:cxnSp>
      <p:sp>
        <p:nvSpPr>
          <p:cNvPr id="71" name="TextBox 70">
            <a:extLst>
              <a:ext uri="{FF2B5EF4-FFF2-40B4-BE49-F238E27FC236}">
                <a16:creationId xmlns:a16="http://schemas.microsoft.com/office/drawing/2014/main" id="{8D0E38EF-F036-49C4-843F-050D0F36F2BF}"/>
              </a:ext>
            </a:extLst>
          </p:cNvPr>
          <p:cNvSpPr txBox="1"/>
          <p:nvPr/>
        </p:nvSpPr>
        <p:spPr>
          <a:xfrm>
            <a:off x="5084029" y="3057567"/>
            <a:ext cx="277641" cy="1987532"/>
          </a:xfrm>
          <a:prstGeom prst="rect">
            <a:avLst/>
          </a:prstGeom>
          <a:noFill/>
          <a:ln>
            <a:noFill/>
          </a:ln>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10</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8</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0</a:t>
            </a:r>
          </a:p>
        </p:txBody>
      </p:sp>
    </p:spTree>
    <p:extLst>
      <p:ext uri="{BB962C8B-B14F-4D97-AF65-F5344CB8AC3E}">
        <p14:creationId xmlns:p14="http://schemas.microsoft.com/office/powerpoint/2010/main" val="318258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1200329"/>
          </a:xfrm>
          <a:prstGeom prst="rect">
            <a:avLst/>
          </a:prstGeom>
          <a:noFill/>
        </p:spPr>
        <p:txBody>
          <a:bodyPr wrap="square">
            <a:spAutoFit/>
          </a:bodyPr>
          <a:lstStyle/>
          <a:p>
            <a:pPr lvl="0">
              <a:defRPr/>
            </a:pPr>
            <a:r>
              <a:rPr lang="en-CA" sz="3600" b="1" dirty="0">
                <a:solidFill>
                  <a:schemeClr val="tx1">
                    <a:lumMod val="85000"/>
                    <a:lumOff val="15000"/>
                  </a:schemeClr>
                </a:solidFill>
                <a:latin typeface="Arial Narrow" panose="020B0606020202030204" pitchFamily="34" charset="0"/>
                <a:cs typeface="Aharoni" panose="02010803020104030203" pitchFamily="2" charset="-79"/>
              </a:rPr>
              <a:t>AF Increases the Risk of Ischemic </a:t>
            </a:r>
            <a:br>
              <a:rPr lang="en-CA" sz="3600" b="1" dirty="0">
                <a:solidFill>
                  <a:schemeClr val="tx1">
                    <a:lumMod val="85000"/>
                    <a:lumOff val="15000"/>
                  </a:schemeClr>
                </a:solidFill>
                <a:latin typeface="Arial Narrow" panose="020B0606020202030204" pitchFamily="34" charset="0"/>
                <a:cs typeface="Aharoni" panose="02010803020104030203" pitchFamily="2" charset="-79"/>
              </a:rPr>
            </a:br>
            <a:r>
              <a:rPr lang="en-CA" sz="3600" b="1" dirty="0">
                <a:solidFill>
                  <a:schemeClr val="tx1">
                    <a:lumMod val="85000"/>
                    <a:lumOff val="15000"/>
                  </a:schemeClr>
                </a:solidFill>
                <a:latin typeface="Arial Narrow" panose="020B0606020202030204" pitchFamily="34" charset="0"/>
                <a:cs typeface="Aharoni" panose="02010803020104030203" pitchFamily="2" charset="-79"/>
              </a:rPr>
              <a:t>Stroke by 3 to 5 Times</a:t>
            </a:r>
            <a:r>
              <a:rPr lang="en-CA" sz="3600" b="1" baseline="30000" dirty="0">
                <a:solidFill>
                  <a:schemeClr val="tx1">
                    <a:lumMod val="85000"/>
                    <a:lumOff val="15000"/>
                  </a:schemeClr>
                </a:solidFill>
                <a:latin typeface="Arial Narrow" panose="020B0606020202030204" pitchFamily="34" charset="0"/>
                <a:cs typeface="Aharoni" panose="02010803020104030203" pitchFamily="2" charset="-79"/>
              </a:rPr>
              <a:t>1</a:t>
            </a:r>
            <a:endParaRPr lang="en-CA" sz="3200" b="1" dirty="0">
              <a:solidFill>
                <a:schemeClr val="tx1">
                  <a:lumMod val="85000"/>
                  <a:lumOff val="15000"/>
                </a:schemeClr>
              </a:solidFill>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73" name="Content Placeholder 2">
            <a:extLst>
              <a:ext uri="{FF2B5EF4-FFF2-40B4-BE49-F238E27FC236}">
                <a16:creationId xmlns:a16="http://schemas.microsoft.com/office/drawing/2014/main" id="{237D6809-83AA-47FF-88C3-4346EB8F96CB}"/>
              </a:ext>
            </a:extLst>
          </p:cNvPr>
          <p:cNvSpPr txBox="1">
            <a:spLocks/>
          </p:cNvSpPr>
          <p:nvPr/>
        </p:nvSpPr>
        <p:spPr>
          <a:xfrm>
            <a:off x="-6448" y="5811428"/>
            <a:ext cx="9150448" cy="47787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200"/>
              </a:lnSpc>
              <a:spcBef>
                <a:spcPts val="1200"/>
              </a:spcBef>
              <a:buClr>
                <a:prstClr val="black">
                  <a:lumMod val="75000"/>
                  <a:lumOff val="25000"/>
                </a:prstClr>
              </a:buClr>
              <a:buSzTx/>
              <a:buFont typeface="Wingdings 2" panose="05020102010507070707" pitchFamily="18" charset="2"/>
              <a:buNone/>
              <a:defRPr/>
            </a:pPr>
            <a:r>
              <a:rPr lang="en-US" altLang="en-US" baseline="30000" dirty="0">
                <a:solidFill>
                  <a:srgbClr val="00BF96"/>
                </a:solidFill>
                <a:latin typeface="Arial Narrow" panose="020B0606020202030204" pitchFamily="34" charset="0"/>
              </a:rPr>
              <a:t>~</a:t>
            </a:r>
            <a:r>
              <a:rPr lang="en-US" altLang="en-US" b="1" dirty="0">
                <a:solidFill>
                  <a:srgbClr val="00BF96"/>
                </a:solidFill>
                <a:latin typeface="Arial Narrow" panose="020B0606020202030204" pitchFamily="34" charset="0"/>
              </a:rPr>
              <a:t>20% of all strokes are caused by AF</a:t>
            </a:r>
            <a:r>
              <a:rPr lang="en-US" altLang="en-US" b="1" baseline="30000" dirty="0">
                <a:solidFill>
                  <a:srgbClr val="00BF96"/>
                </a:solidFill>
                <a:latin typeface="Arial Narrow" panose="020B0606020202030204" pitchFamily="34" charset="0"/>
              </a:rPr>
              <a:t>2</a:t>
            </a:r>
          </a:p>
        </p:txBody>
      </p:sp>
      <p:sp>
        <p:nvSpPr>
          <p:cNvPr id="74" name="TextBox 73">
            <a:extLst>
              <a:ext uri="{FF2B5EF4-FFF2-40B4-BE49-F238E27FC236}">
                <a16:creationId xmlns:a16="http://schemas.microsoft.com/office/drawing/2014/main" id="{CBB0AB14-6B8E-491E-A6EF-353161F4A175}"/>
              </a:ext>
            </a:extLst>
          </p:cNvPr>
          <p:cNvSpPr txBox="1"/>
          <p:nvPr/>
        </p:nvSpPr>
        <p:spPr>
          <a:xfrm>
            <a:off x="0" y="1421190"/>
            <a:ext cx="9144000" cy="461665"/>
          </a:xfrm>
          <a:prstGeom prst="rect">
            <a:avLst/>
          </a:prstGeom>
          <a:noFill/>
        </p:spPr>
        <p:txBody>
          <a:bodyPr wrap="square" rtlCol="0">
            <a:spAutoFit/>
          </a:bodyPr>
          <a:lstStyle/>
          <a:p>
            <a:pPr algn="ctr"/>
            <a:r>
              <a:rPr lang="en-US" altLang="en-US" sz="2400" b="1" dirty="0">
                <a:solidFill>
                  <a:srgbClr val="00BF96"/>
                </a:solidFill>
                <a:latin typeface="Arial Narrow" panose="020B0606020202030204" pitchFamily="34" charset="0"/>
              </a:rPr>
              <a:t>Risk of stroke in AF patients by age group</a:t>
            </a:r>
            <a:r>
              <a:rPr lang="en-US" altLang="en-US" sz="2400" b="1" baseline="30000" dirty="0">
                <a:solidFill>
                  <a:srgbClr val="00BF96"/>
                </a:solidFill>
                <a:latin typeface="Arial Narrow" panose="020B0606020202030204" pitchFamily="34" charset="0"/>
              </a:rPr>
              <a:t>2</a:t>
            </a:r>
            <a:endParaRPr lang="en-US" altLang="en-US" sz="2400" b="1" dirty="0">
              <a:solidFill>
                <a:srgbClr val="00BF96"/>
              </a:solidFill>
              <a:latin typeface="Arial Narrow" panose="020B0606020202030204" pitchFamily="34" charset="0"/>
            </a:endParaRPr>
          </a:p>
        </p:txBody>
      </p:sp>
      <p:graphicFrame>
        <p:nvGraphicFramePr>
          <p:cNvPr id="75" name="Chart 74">
            <a:extLst>
              <a:ext uri="{FF2B5EF4-FFF2-40B4-BE49-F238E27FC236}">
                <a16:creationId xmlns:a16="http://schemas.microsoft.com/office/drawing/2014/main" id="{05E8BD7E-9B8E-4892-A8C1-69C64ABED350}"/>
              </a:ext>
            </a:extLst>
          </p:cNvPr>
          <p:cNvGraphicFramePr/>
          <p:nvPr>
            <p:extLst>
              <p:ext uri="{D42A27DB-BD31-4B8C-83A1-F6EECF244321}">
                <p14:modId xmlns:p14="http://schemas.microsoft.com/office/powerpoint/2010/main" val="245686660"/>
              </p:ext>
            </p:extLst>
          </p:nvPr>
        </p:nvGraphicFramePr>
        <p:xfrm>
          <a:off x="1601027" y="1935586"/>
          <a:ext cx="6026692" cy="3776105"/>
        </p:xfrm>
        <a:graphic>
          <a:graphicData uri="http://schemas.openxmlformats.org/drawingml/2006/chart">
            <c:chart xmlns:c="http://schemas.openxmlformats.org/drawingml/2006/chart" xmlns:r="http://schemas.openxmlformats.org/officeDocument/2006/relationships" r:id="rId5"/>
          </a:graphicData>
        </a:graphic>
      </p:graphicFrame>
      <p:sp>
        <p:nvSpPr>
          <p:cNvPr id="76" name="TextBox 75">
            <a:extLst>
              <a:ext uri="{FF2B5EF4-FFF2-40B4-BE49-F238E27FC236}">
                <a16:creationId xmlns:a16="http://schemas.microsoft.com/office/drawing/2014/main" id="{93E87935-1B78-472D-84F5-61A26CD6BAAE}"/>
              </a:ext>
            </a:extLst>
          </p:cNvPr>
          <p:cNvSpPr txBox="1"/>
          <p:nvPr/>
        </p:nvSpPr>
        <p:spPr>
          <a:xfrm>
            <a:off x="1231695" y="2204635"/>
            <a:ext cx="430887" cy="2945346"/>
          </a:xfrm>
          <a:prstGeom prst="rect">
            <a:avLst/>
          </a:prstGeom>
          <a:noFill/>
        </p:spPr>
        <p:txBody>
          <a:bodyPr vert="vert270" wrap="square" rtlCol="0">
            <a:spAutoFit/>
          </a:bodyPr>
          <a:lstStyle/>
          <a:p>
            <a:pPr algn="ctr"/>
            <a:r>
              <a:rPr lang="en-CA" sz="1600" b="1" dirty="0">
                <a:solidFill>
                  <a:schemeClr val="tx1">
                    <a:lumMod val="85000"/>
                    <a:lumOff val="15000"/>
                  </a:schemeClr>
                </a:solidFill>
                <a:latin typeface="Arial Narrow" panose="020B0606020202030204" pitchFamily="34" charset="0"/>
              </a:rPr>
              <a:t>Risk of stroke in AF patients</a:t>
            </a:r>
            <a:endParaRPr lang="en-US" sz="1600" b="1" dirty="0">
              <a:solidFill>
                <a:schemeClr val="tx1">
                  <a:lumMod val="85000"/>
                  <a:lumOff val="15000"/>
                </a:schemeClr>
              </a:solidFill>
              <a:latin typeface="Arial Narrow" panose="020B0606020202030204" pitchFamily="34" charset="0"/>
            </a:endParaRPr>
          </a:p>
        </p:txBody>
      </p:sp>
      <p:sp>
        <p:nvSpPr>
          <p:cNvPr id="77" name="TextBox 76">
            <a:extLst>
              <a:ext uri="{FF2B5EF4-FFF2-40B4-BE49-F238E27FC236}">
                <a16:creationId xmlns:a16="http://schemas.microsoft.com/office/drawing/2014/main" id="{969E6633-7758-4A2F-9806-B6B77B2519E8}"/>
              </a:ext>
            </a:extLst>
          </p:cNvPr>
          <p:cNvSpPr txBox="1"/>
          <p:nvPr/>
        </p:nvSpPr>
        <p:spPr>
          <a:xfrm>
            <a:off x="71423" y="6482899"/>
            <a:ext cx="8988258" cy="369332"/>
          </a:xfrm>
          <a:prstGeom prst="rect">
            <a:avLst/>
          </a:prstGeom>
          <a:noFill/>
        </p:spPr>
        <p:txBody>
          <a:bodyPr wrap="square" rtlCol="0">
            <a:spAutoFit/>
          </a:bodyPr>
          <a:lstStyle/>
          <a:p>
            <a:pPr marL="228600" lvl="0" indent="-228600">
              <a:buAutoNum type="arabicPeriod"/>
              <a:defRPr/>
            </a:pPr>
            <a:r>
              <a:rPr lang="fr-FR" altLang="en-US" sz="900" dirty="0" err="1">
                <a:solidFill>
                  <a:prstClr val="white"/>
                </a:solidFill>
                <a:latin typeface="Arial Narrow" panose="020B0606020202030204" pitchFamily="34" charset="0"/>
                <a:cs typeface="Lato"/>
              </a:rPr>
              <a:t>European</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Rhythm</a:t>
            </a:r>
            <a:r>
              <a:rPr lang="fr-FR" altLang="en-US" sz="900" dirty="0">
                <a:solidFill>
                  <a:prstClr val="white"/>
                </a:solidFill>
                <a:latin typeface="Arial Narrow" panose="020B0606020202030204" pitchFamily="34" charset="0"/>
                <a:cs typeface="Lato"/>
              </a:rPr>
              <a:t> Associations, et al. </a:t>
            </a:r>
            <a:r>
              <a:rPr lang="fr-FR" altLang="en-US" sz="900" dirty="0" err="1">
                <a:solidFill>
                  <a:prstClr val="white"/>
                </a:solidFill>
                <a:latin typeface="Arial Narrow" panose="020B0606020202030204" pitchFamily="34" charset="0"/>
                <a:cs typeface="Lato"/>
              </a:rPr>
              <a:t>Eur</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J. 2010;31(19):2369-429.</a:t>
            </a:r>
          </a:p>
          <a:p>
            <a:pPr marL="228600" lvl="0" indent="-228600">
              <a:buAutoNum type="arabicPeriod"/>
              <a:defRPr/>
            </a:pPr>
            <a:r>
              <a:rPr lang="fr-FR" altLang="en-US" sz="900" dirty="0">
                <a:solidFill>
                  <a:prstClr val="white"/>
                </a:solidFill>
                <a:latin typeface="Arial Narrow" panose="020B0606020202030204" pitchFamily="34" charset="0"/>
                <a:cs typeface="Lato"/>
              </a:rPr>
              <a:t>Wolf PA, et al. Stroke. 1991;22(8):983-8</a:t>
            </a:r>
          </a:p>
        </p:txBody>
      </p:sp>
    </p:spTree>
    <p:extLst>
      <p:ext uri="{BB962C8B-B14F-4D97-AF65-F5344CB8AC3E}">
        <p14:creationId xmlns:p14="http://schemas.microsoft.com/office/powerpoint/2010/main" val="219478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12" name="Rectangle 11">
            <a:extLst>
              <a:ext uri="{FF2B5EF4-FFF2-40B4-BE49-F238E27FC236}">
                <a16:creationId xmlns:a16="http://schemas.microsoft.com/office/drawing/2014/main" id="{BE13AA81-2E80-468B-8DF2-6E8F83D2894B}"/>
              </a:ext>
            </a:extLst>
          </p:cNvPr>
          <p:cNvSpPr/>
          <p:nvPr/>
        </p:nvSpPr>
        <p:spPr>
          <a:xfrm>
            <a:off x="161925" y="112034"/>
            <a:ext cx="6544628" cy="707886"/>
          </a:xfrm>
          <a:prstGeom prst="rect">
            <a:avLst/>
          </a:prstGeom>
          <a:noFill/>
        </p:spPr>
        <p:txBody>
          <a:bodyPr wrap="square">
            <a:spAutoFit/>
          </a:bodyPr>
          <a:lstStyle/>
          <a:p>
            <a:pPr lvl="0">
              <a:defRPr/>
            </a:pPr>
            <a:r>
              <a:rPr lang="en-CA" sz="4000" b="1" dirty="0">
                <a:solidFill>
                  <a:srgbClr val="052D23"/>
                </a:solidFill>
                <a:latin typeface="Arial Narrow" panose="020B0606020202030204" pitchFamily="34" charset="0"/>
                <a:cs typeface="Aharoni" panose="02010803020104030203" pitchFamily="2" charset="-79"/>
              </a:rPr>
              <a:t>Calculate Beth’s Stroke Risk</a:t>
            </a:r>
            <a:endParaRPr lang="en-CA" sz="3200" b="1" dirty="0">
              <a:solidFill>
                <a:srgbClr val="052D23"/>
              </a:solidFill>
              <a:latin typeface="Arial Narrow" panose="020B0606020202030204" pitchFamily="34" charset="0"/>
              <a:cs typeface="Aharoni" panose="02010803020104030203" pitchFamily="2" charset="-79"/>
            </a:endParaRPr>
          </a:p>
        </p:txBody>
      </p:sp>
      <p:sp>
        <p:nvSpPr>
          <p:cNvPr id="14" name="TextBox 13">
            <a:extLst>
              <a:ext uri="{FF2B5EF4-FFF2-40B4-BE49-F238E27FC236}">
                <a16:creationId xmlns:a16="http://schemas.microsoft.com/office/drawing/2014/main" id="{81218A25-725F-419B-9002-99CB33655AA9}"/>
              </a:ext>
            </a:extLst>
          </p:cNvPr>
          <p:cNvSpPr txBox="1"/>
          <p:nvPr/>
        </p:nvSpPr>
        <p:spPr>
          <a:xfrm>
            <a:off x="3182542" y="1930922"/>
            <a:ext cx="5394960"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rPr>
              <a:t>Stroke rate/ 100 patient-years</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6" name="Text Box 10">
            <a:extLst>
              <a:ext uri="{FF2B5EF4-FFF2-40B4-BE49-F238E27FC236}">
                <a16:creationId xmlns:a16="http://schemas.microsoft.com/office/drawing/2014/main" id="{11DD986D-55C7-4B4E-86B1-68FB3319267F}"/>
              </a:ext>
            </a:extLst>
          </p:cNvPr>
          <p:cNvSpPr txBox="1">
            <a:spLocks noChangeArrowheads="1"/>
          </p:cNvSpPr>
          <p:nvPr/>
        </p:nvSpPr>
        <p:spPr bwMode="auto">
          <a:xfrm>
            <a:off x="581155" y="1388989"/>
            <a:ext cx="7882735"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52D23"/>
                </a:solidFill>
                <a:effectLst/>
                <a:uLnTx/>
                <a:uFillTx/>
                <a:latin typeface="Arial Narrow" panose="020B0606020202030204" pitchFamily="34" charset="0"/>
              </a:rPr>
              <a:t>1733 patients from National Registry of Atrial Fibrillation (NRAF)</a:t>
            </a:r>
          </a:p>
        </p:txBody>
      </p:sp>
      <p:sp>
        <p:nvSpPr>
          <p:cNvPr id="19" name="Rectangle 18">
            <a:extLst>
              <a:ext uri="{FF2B5EF4-FFF2-40B4-BE49-F238E27FC236}">
                <a16:creationId xmlns:a16="http://schemas.microsoft.com/office/drawing/2014/main" id="{7EE762D5-439E-456A-8E08-820BB63C9851}"/>
              </a:ext>
            </a:extLst>
          </p:cNvPr>
          <p:cNvSpPr/>
          <p:nvPr/>
        </p:nvSpPr>
        <p:spPr>
          <a:xfrm>
            <a:off x="161925" y="713629"/>
            <a:ext cx="6544628" cy="523220"/>
          </a:xfrm>
          <a:prstGeom prst="rect">
            <a:avLst/>
          </a:prstGeom>
          <a:noFill/>
        </p:spPr>
        <p:txBody>
          <a:bodyPr wrap="square">
            <a:spAutoFit/>
          </a:bodyPr>
          <a:lstStyle/>
          <a:p>
            <a:pPr lvl="0">
              <a:defRPr/>
            </a:pPr>
            <a:r>
              <a:rPr lang="en-CA" sz="2800" b="1" dirty="0">
                <a:solidFill>
                  <a:srgbClr val="FF5757"/>
                </a:solidFill>
                <a:latin typeface="Arial Narrow" panose="020B0606020202030204" pitchFamily="34" charset="0"/>
                <a:cs typeface="Aharoni" panose="02010803020104030203" pitchFamily="2" charset="-79"/>
              </a:rPr>
              <a:t>Beth’s Stroke Risk = 5.9% / </a:t>
            </a:r>
            <a:r>
              <a:rPr lang="en-CA" sz="2800" b="1" dirty="0" err="1">
                <a:solidFill>
                  <a:srgbClr val="FF5757"/>
                </a:solidFill>
                <a:latin typeface="Arial Narrow" panose="020B0606020202030204" pitchFamily="34" charset="0"/>
                <a:cs typeface="Aharoni" panose="02010803020104030203" pitchFamily="2" charset="-79"/>
              </a:rPr>
              <a:t>yr</a:t>
            </a:r>
            <a:endParaRPr lang="en-CA" sz="2000" b="1" dirty="0">
              <a:solidFill>
                <a:srgbClr val="FF5757"/>
              </a:solidFill>
              <a:latin typeface="Arial Narrow" panose="020B0606020202030204" pitchFamily="34" charset="0"/>
              <a:cs typeface="Aharoni" panose="02010803020104030203" pitchFamily="2" charset="-79"/>
            </a:endParaRPr>
          </a:p>
        </p:txBody>
      </p:sp>
      <p:pic>
        <p:nvPicPr>
          <p:cNvPr id="20" name="Picture 19" descr="A person standing posing for the camera&#10;&#10;Description automatically generated">
            <a:extLst>
              <a:ext uri="{FF2B5EF4-FFF2-40B4-BE49-F238E27FC236}">
                <a16:creationId xmlns:a16="http://schemas.microsoft.com/office/drawing/2014/main" id="{F4E849D7-FB43-49F5-B80C-1FC75E8A0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60" y="1808691"/>
            <a:ext cx="1479867" cy="4444943"/>
          </a:xfrm>
          <a:prstGeom prst="rect">
            <a:avLst/>
          </a:prstGeom>
        </p:spPr>
      </p:pic>
      <p:pic>
        <p:nvPicPr>
          <p:cNvPr id="2" name="Picture 1">
            <a:extLst>
              <a:ext uri="{FF2B5EF4-FFF2-40B4-BE49-F238E27FC236}">
                <a16:creationId xmlns:a16="http://schemas.microsoft.com/office/drawing/2014/main" id="{E4FA2EB7-46A1-4685-A51E-1D885943007A}"/>
              </a:ext>
            </a:extLst>
          </p:cNvPr>
          <p:cNvPicPr>
            <a:picLocks noChangeAspect="1"/>
          </p:cNvPicPr>
          <p:nvPr/>
        </p:nvPicPr>
        <p:blipFill>
          <a:blip r:embed="rId6"/>
          <a:stretch>
            <a:fillRect/>
          </a:stretch>
        </p:blipFill>
        <p:spPr>
          <a:xfrm>
            <a:off x="3308093" y="2359726"/>
            <a:ext cx="5523455" cy="3554276"/>
          </a:xfrm>
          <a:prstGeom prst="rect">
            <a:avLst/>
          </a:prstGeom>
        </p:spPr>
      </p:pic>
      <p:graphicFrame>
        <p:nvGraphicFramePr>
          <p:cNvPr id="17" name="Chart 16">
            <a:extLst>
              <a:ext uri="{FF2B5EF4-FFF2-40B4-BE49-F238E27FC236}">
                <a16:creationId xmlns:a16="http://schemas.microsoft.com/office/drawing/2014/main" id="{B5BB2E76-2013-43C4-BC4B-A9B6795B47C9}"/>
              </a:ext>
            </a:extLst>
          </p:cNvPr>
          <p:cNvGraphicFramePr/>
          <p:nvPr>
            <p:extLst>
              <p:ext uri="{D42A27DB-BD31-4B8C-83A1-F6EECF244321}">
                <p14:modId xmlns:p14="http://schemas.microsoft.com/office/powerpoint/2010/main" val="4248119520"/>
              </p:ext>
            </p:extLst>
          </p:nvPr>
        </p:nvGraphicFramePr>
        <p:xfrm>
          <a:off x="3182542" y="2161720"/>
          <a:ext cx="5640237" cy="4490975"/>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21">
            <a:extLst>
              <a:ext uri="{FF2B5EF4-FFF2-40B4-BE49-F238E27FC236}">
                <a16:creationId xmlns:a16="http://schemas.microsoft.com/office/drawing/2014/main" id="{3D6D8A96-8BB8-4ABB-9CE2-648DE3D10DB1}"/>
              </a:ext>
            </a:extLst>
          </p:cNvPr>
          <p:cNvSpPr txBox="1"/>
          <p:nvPr/>
        </p:nvSpPr>
        <p:spPr>
          <a:xfrm>
            <a:off x="71423" y="6552886"/>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Gage BF et al. JAMA 2001;285:2864-70</a:t>
            </a:r>
          </a:p>
        </p:txBody>
      </p:sp>
    </p:spTree>
    <p:extLst>
      <p:ext uri="{BB962C8B-B14F-4D97-AF65-F5344CB8AC3E}">
        <p14:creationId xmlns:p14="http://schemas.microsoft.com/office/powerpoint/2010/main" val="348495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Graphic spid="17" grpId="0">
        <p:bldAsOne/>
      </p:bldGraphic>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105_template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105_template">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4946</TotalTime>
  <Words>7611</Words>
  <Application>Microsoft Office PowerPoint</Application>
  <PresentationFormat>On-screen Show (4:3)</PresentationFormat>
  <Paragraphs>861</Paragraphs>
  <Slides>65</Slides>
  <Notes>56</Notes>
  <HiddenSlides>11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65</vt:i4>
      </vt:variant>
    </vt:vector>
  </HeadingPairs>
  <TitlesOfParts>
    <vt:vector size="77" baseType="lpstr">
      <vt:lpstr>Agency FB</vt:lpstr>
      <vt:lpstr>Arial</vt:lpstr>
      <vt:lpstr>Arial Narrow</vt:lpstr>
      <vt:lpstr>Calibri</vt:lpstr>
      <vt:lpstr>Calibri Light</vt:lpstr>
      <vt:lpstr>Lato</vt:lpstr>
      <vt:lpstr>Open Sans</vt:lpstr>
      <vt:lpstr>Wingdings</vt:lpstr>
      <vt:lpstr>Wingdings 2</vt:lpstr>
      <vt:lpstr>1_Office Theme</vt:lpstr>
      <vt:lpstr>3_Office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136</cp:revision>
  <dcterms:created xsi:type="dcterms:W3CDTF">2020-02-22T22:52:21Z</dcterms:created>
  <dcterms:modified xsi:type="dcterms:W3CDTF">2020-03-31T22:53:33Z</dcterms:modified>
</cp:coreProperties>
</file>